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2"/>
  </p:notesMasterIdLst>
  <p:sldIdLst>
    <p:sldId id="333" r:id="rId2"/>
    <p:sldId id="259" r:id="rId3"/>
    <p:sldId id="340" r:id="rId4"/>
    <p:sldId id="341" r:id="rId5"/>
    <p:sldId id="342" r:id="rId6"/>
    <p:sldId id="343" r:id="rId7"/>
    <p:sldId id="344" r:id="rId8"/>
    <p:sldId id="350" r:id="rId9"/>
    <p:sldId id="345" r:id="rId10"/>
    <p:sldId id="346" r:id="rId11"/>
    <p:sldId id="347" r:id="rId12"/>
    <p:sldId id="348" r:id="rId13"/>
    <p:sldId id="349" r:id="rId14"/>
    <p:sldId id="351" r:id="rId15"/>
    <p:sldId id="352" r:id="rId16"/>
    <p:sldId id="353" r:id="rId17"/>
    <p:sldId id="354" r:id="rId18"/>
    <p:sldId id="355" r:id="rId19"/>
    <p:sldId id="356" r:id="rId20"/>
    <p:sldId id="357" r:id="rId21"/>
  </p:sldIdLst>
  <p:sldSz cx="10160000" cy="7620000"/>
  <p:notesSz cx="10160000" cy="7620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8"/>
    <p:restoredTop sz="85031" autoAdjust="0"/>
  </p:normalViewPr>
  <p:slideViewPr>
    <p:cSldViewPr>
      <p:cViewPr varScale="1">
        <p:scale>
          <a:sx n="82" d="100"/>
          <a:sy n="82" d="100"/>
        </p:scale>
        <p:origin x="1932"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02138" cy="3825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754688" y="0"/>
            <a:ext cx="4403725" cy="382588"/>
          </a:xfrm>
          <a:prstGeom prst="rect">
            <a:avLst/>
          </a:prstGeom>
        </p:spPr>
        <p:txBody>
          <a:bodyPr vert="horz" lIns="91440" tIns="45720" rIns="91440" bIns="45720" rtlCol="0"/>
          <a:lstStyle>
            <a:lvl1pPr algn="r">
              <a:defRPr sz="1200"/>
            </a:lvl1pPr>
          </a:lstStyle>
          <a:p>
            <a:fld id="{8ACFEE36-FC62-4629-AB9F-96F910FFDA0E}" type="datetimeFigureOut">
              <a:rPr lang="en-US" smtClean="0"/>
              <a:t>2/7/2018</a:t>
            </a:fld>
            <a:endParaRPr lang="en-US"/>
          </a:p>
        </p:txBody>
      </p:sp>
      <p:sp>
        <p:nvSpPr>
          <p:cNvPr id="4" name="Slide Image Placeholder 3"/>
          <p:cNvSpPr>
            <a:spLocks noGrp="1" noRot="1" noChangeAspect="1"/>
          </p:cNvSpPr>
          <p:nvPr>
            <p:ph type="sldImg" idx="2"/>
          </p:nvPr>
        </p:nvSpPr>
        <p:spPr>
          <a:xfrm>
            <a:off x="3365500" y="95250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16000" y="3667125"/>
            <a:ext cx="8128000" cy="30003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237413"/>
            <a:ext cx="4402138" cy="3825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754688" y="7237413"/>
            <a:ext cx="4403725" cy="382587"/>
          </a:xfrm>
          <a:prstGeom prst="rect">
            <a:avLst/>
          </a:prstGeom>
        </p:spPr>
        <p:txBody>
          <a:bodyPr vert="horz" lIns="91440" tIns="45720" rIns="91440" bIns="45720" rtlCol="0" anchor="b"/>
          <a:lstStyle>
            <a:lvl1pPr algn="r">
              <a:defRPr sz="1200"/>
            </a:lvl1pPr>
          </a:lstStyle>
          <a:p>
            <a:fld id="{BD2AACF7-9FF6-4221-B90D-353A7A93718C}" type="slidenum">
              <a:rPr lang="en-US" smtClean="0"/>
              <a:t>‹#›</a:t>
            </a:fld>
            <a:endParaRPr lang="en-US"/>
          </a:p>
        </p:txBody>
      </p:sp>
    </p:spTree>
    <p:extLst>
      <p:ext uri="{BB962C8B-B14F-4D97-AF65-F5344CB8AC3E}">
        <p14:creationId xmlns:p14="http://schemas.microsoft.com/office/powerpoint/2010/main" val="4114992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Portable devices refers to mobile devices or tablets designed to move freely. They are handy, lightweight and can be carried around.  In this lecture, we will be discussing about the different portable devices.</a:t>
            </a:r>
          </a:p>
          <a:p>
            <a:endParaRPr lang="en-US" dirty="0"/>
          </a:p>
        </p:txBody>
      </p:sp>
      <p:sp>
        <p:nvSpPr>
          <p:cNvPr id="4" name="Slide Number Placeholder 3"/>
          <p:cNvSpPr>
            <a:spLocks noGrp="1"/>
          </p:cNvSpPr>
          <p:nvPr>
            <p:ph type="sldNum" sz="quarter" idx="10"/>
          </p:nvPr>
        </p:nvSpPr>
        <p:spPr/>
        <p:txBody>
          <a:bodyPr/>
          <a:lstStyle/>
          <a:p>
            <a:fld id="{373ABFF0-98BA-4A6A-9F4D-E62125AF0303}" type="slidenum">
              <a:rPr lang="en-US" smtClean="0"/>
              <a:t>1</a:t>
            </a:fld>
            <a:endParaRPr lang="en-US"/>
          </a:p>
        </p:txBody>
      </p:sp>
    </p:spTree>
    <p:extLst>
      <p:ext uri="{BB962C8B-B14F-4D97-AF65-F5344CB8AC3E}">
        <p14:creationId xmlns:p14="http://schemas.microsoft.com/office/powerpoint/2010/main" val="575633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common definitions for the Mobile Computing can be </a:t>
            </a:r>
          </a:p>
          <a:p>
            <a:pPr marL="228600" indent="-228600">
              <a:buAutoNum type="arabicParenR"/>
            </a:pPr>
            <a:r>
              <a:rPr lang="en-US" dirty="0"/>
              <a:t>“able to move freely or easily”; 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“able or willing to move freely or  easily between occupations, places  of residence and social classes”</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BD2AACF7-9FF6-4221-B90D-353A7A93718C}" type="slidenum">
              <a:rPr lang="en-US" smtClean="0"/>
              <a:t>2</a:t>
            </a:fld>
            <a:endParaRPr lang="en-US"/>
          </a:p>
        </p:txBody>
      </p:sp>
    </p:spTree>
    <p:extLst>
      <p:ext uri="{BB962C8B-B14F-4D97-AF65-F5344CB8AC3E}">
        <p14:creationId xmlns:p14="http://schemas.microsoft.com/office/powerpoint/2010/main" val="342140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ENIAC (electronic numerical integrator and computer) – one of the first computers took up more power than a small village</a:t>
            </a:r>
          </a:p>
        </p:txBody>
      </p:sp>
      <p:sp>
        <p:nvSpPr>
          <p:cNvPr id="4" name="Slide Number Placeholder 3"/>
          <p:cNvSpPr>
            <a:spLocks noGrp="1"/>
          </p:cNvSpPr>
          <p:nvPr>
            <p:ph type="sldNum" sz="quarter" idx="10"/>
          </p:nvPr>
        </p:nvSpPr>
        <p:spPr/>
        <p:txBody>
          <a:bodyPr/>
          <a:lstStyle/>
          <a:p>
            <a:fld id="{BD2AACF7-9FF6-4221-B90D-353A7A93718C}" type="slidenum">
              <a:rPr lang="en-US" smtClean="0"/>
              <a:t>6</a:t>
            </a:fld>
            <a:endParaRPr lang="en-US"/>
          </a:p>
        </p:txBody>
      </p:sp>
    </p:spTree>
    <p:extLst>
      <p:ext uri="{BB962C8B-B14F-4D97-AF65-F5344CB8AC3E}">
        <p14:creationId xmlns:p14="http://schemas.microsoft.com/office/powerpoint/2010/main" val="2553996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0511" y="1065904"/>
            <a:ext cx="6400823" cy="2857657"/>
          </a:xfrm>
        </p:spPr>
        <p:txBody>
          <a:bodyPr bIns="0" anchor="b">
            <a:normAutofit/>
          </a:bodyPr>
          <a:lstStyle>
            <a:lvl1pPr algn="l">
              <a:defRPr sz="5333"/>
            </a:lvl1pPr>
          </a:lstStyle>
          <a:p>
            <a:r>
              <a:rPr lang="en-US"/>
              <a:t>Click to edit Master title style</a:t>
            </a:r>
            <a:endParaRPr lang="en-US" dirty="0"/>
          </a:p>
        </p:txBody>
      </p:sp>
      <p:sp>
        <p:nvSpPr>
          <p:cNvPr id="3" name="Subtitle 2"/>
          <p:cNvSpPr>
            <a:spLocks noGrp="1"/>
          </p:cNvSpPr>
          <p:nvPr>
            <p:ph type="subTitle" idx="1" hasCustomPrompt="1"/>
          </p:nvPr>
        </p:nvSpPr>
        <p:spPr>
          <a:xfrm>
            <a:off x="1250511" y="3923561"/>
            <a:ext cx="6400823" cy="1086246"/>
          </a:xfrm>
        </p:spPr>
        <p:txBody>
          <a:bodyPr tIns="91440" bIns="91440">
            <a:normAutofit/>
          </a:bodyPr>
          <a:lstStyle>
            <a:lvl1pPr marL="0" indent="0" algn="l">
              <a:buNone/>
              <a:defRPr sz="1778" b="0">
                <a:solidFill>
                  <a:schemeClr val="tx1"/>
                </a:solidFill>
              </a:defRPr>
            </a:lvl1pPr>
            <a:lvl2pPr marL="380996" indent="0" algn="ctr">
              <a:buNone/>
              <a:defRPr sz="1667"/>
            </a:lvl2pPr>
            <a:lvl3pPr marL="761992" indent="0" algn="ctr">
              <a:buNone/>
              <a:defRPr sz="1500"/>
            </a:lvl3pPr>
            <a:lvl4pPr marL="1142989" indent="0" algn="ctr">
              <a:buNone/>
              <a:defRPr sz="1333"/>
            </a:lvl4pPr>
            <a:lvl5pPr marL="1523985" indent="0" algn="ctr">
              <a:buNone/>
              <a:defRPr sz="1333"/>
            </a:lvl5pPr>
            <a:lvl6pPr marL="1904981" indent="0" algn="ctr">
              <a:buNone/>
              <a:defRPr sz="1333"/>
            </a:lvl6pPr>
            <a:lvl7pPr marL="2285977" indent="0" algn="ctr">
              <a:buNone/>
              <a:defRPr sz="1333"/>
            </a:lvl7pPr>
            <a:lvl8pPr marL="2666973" indent="0" algn="ctr">
              <a:buNone/>
              <a:defRPr sz="1333"/>
            </a:lvl8pPr>
            <a:lvl9pPr marL="3047970" indent="0" algn="ctr">
              <a:buNone/>
              <a:defRPr sz="1333"/>
            </a:lvl9pPr>
          </a:lstStyle>
          <a:p>
            <a:r>
              <a:rPr lang="en-US" dirty="0"/>
              <a:t>CLICK TO EDIT MASTER SUBTITLE STYLE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4287" y="7207710"/>
            <a:ext cx="1136650" cy="254000"/>
          </a:xfrm>
          <a:prstGeom prst="rect">
            <a:avLst/>
          </a:prstGeom>
        </p:spPr>
      </p:pic>
    </p:spTree>
    <p:extLst>
      <p:ext uri="{BB962C8B-B14F-4D97-AF65-F5344CB8AC3E}">
        <p14:creationId xmlns:p14="http://schemas.microsoft.com/office/powerpoint/2010/main" val="267672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49681" y="1828800"/>
            <a:ext cx="7301492" cy="43688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250511" y="1421741"/>
            <a:ext cx="7305040" cy="172720"/>
          </a:xfrm>
          <a:prstGeom prst="rect">
            <a:avLst/>
          </a:prstGeom>
          <a:noFill/>
          <a:ln>
            <a:noFill/>
          </a:ln>
        </p:spPr>
      </p:pic>
    </p:spTree>
    <p:extLst>
      <p:ext uri="{BB962C8B-B14F-4D97-AF65-F5344CB8AC3E}">
        <p14:creationId xmlns:p14="http://schemas.microsoft.com/office/powerpoint/2010/main" val="197528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0510" y="1951256"/>
            <a:ext cx="6404602" cy="2277851"/>
          </a:xfrm>
        </p:spPr>
        <p:txBody>
          <a:bodyPr anchor="b">
            <a:normAutofit/>
          </a:bodyPr>
          <a:lstStyle>
            <a:lvl1pPr algn="l">
              <a:defRPr sz="3556"/>
            </a:lvl1pPr>
          </a:lstStyle>
          <a:p>
            <a:r>
              <a:rPr lang="en-US"/>
              <a:t>Click to edit Master title style</a:t>
            </a:r>
            <a:endParaRPr lang="en-US" dirty="0"/>
          </a:p>
        </p:txBody>
      </p:sp>
      <p:sp>
        <p:nvSpPr>
          <p:cNvPr id="3" name="Text Placeholder 2"/>
          <p:cNvSpPr>
            <a:spLocks noGrp="1"/>
          </p:cNvSpPr>
          <p:nvPr>
            <p:ph type="body" idx="1"/>
          </p:nvPr>
        </p:nvSpPr>
        <p:spPr>
          <a:xfrm>
            <a:off x="1250511" y="4229107"/>
            <a:ext cx="6404602" cy="1125477"/>
          </a:xfrm>
        </p:spPr>
        <p:txBody>
          <a:bodyPr tIns="91440">
            <a:normAutofit/>
          </a:bodyPr>
          <a:lstStyle>
            <a:lvl1pPr marL="0" indent="0" algn="l">
              <a:buNone/>
              <a:defRPr sz="2222">
                <a:solidFill>
                  <a:schemeClr val="tx1"/>
                </a:solidFill>
              </a:defRPr>
            </a:lvl1pPr>
            <a:lvl2pPr marL="380996" indent="0">
              <a:buNone/>
              <a:defRPr sz="1667">
                <a:solidFill>
                  <a:schemeClr val="tx1">
                    <a:tint val="75000"/>
                  </a:schemeClr>
                </a:solidFill>
              </a:defRPr>
            </a:lvl2pPr>
            <a:lvl3pPr marL="761992" indent="0">
              <a:buNone/>
              <a:defRPr sz="1500">
                <a:solidFill>
                  <a:schemeClr val="tx1">
                    <a:tint val="75000"/>
                  </a:schemeClr>
                </a:solidFill>
              </a:defRPr>
            </a:lvl3pPr>
            <a:lvl4pPr marL="1142989" indent="0">
              <a:buNone/>
              <a:defRPr sz="1333">
                <a:solidFill>
                  <a:schemeClr val="tx1">
                    <a:tint val="75000"/>
                  </a:schemeClr>
                </a:solidFill>
              </a:defRPr>
            </a:lvl4pPr>
            <a:lvl5pPr marL="1523985" indent="0">
              <a:buNone/>
              <a:defRPr sz="1333">
                <a:solidFill>
                  <a:schemeClr val="tx1">
                    <a:tint val="75000"/>
                  </a:schemeClr>
                </a:solidFill>
              </a:defRPr>
            </a:lvl5pPr>
            <a:lvl6pPr marL="1904981" indent="0">
              <a:buNone/>
              <a:defRPr sz="1333">
                <a:solidFill>
                  <a:schemeClr val="tx1">
                    <a:tint val="75000"/>
                  </a:schemeClr>
                </a:solidFill>
              </a:defRPr>
            </a:lvl6pPr>
            <a:lvl7pPr marL="2285977" indent="0">
              <a:buNone/>
              <a:defRPr sz="1333">
                <a:solidFill>
                  <a:schemeClr val="tx1">
                    <a:tint val="75000"/>
                  </a:schemeClr>
                </a:solidFill>
              </a:defRPr>
            </a:lvl7pPr>
            <a:lvl8pPr marL="2666973" indent="0">
              <a:buNone/>
              <a:defRPr sz="1333">
                <a:solidFill>
                  <a:schemeClr val="tx1">
                    <a:tint val="75000"/>
                  </a:schemeClr>
                </a:solidFill>
              </a:defRPr>
            </a:lvl8pPr>
            <a:lvl9pPr marL="3047970" indent="0">
              <a:buNone/>
              <a:defRPr sz="1333">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50206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50511" y="1828800"/>
            <a:ext cx="3473190" cy="436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70913" y="1828800"/>
            <a:ext cx="3472947" cy="436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1254094" y="421895"/>
            <a:ext cx="7301492" cy="1165817"/>
          </a:xfrm>
        </p:spPr>
        <p:txBody>
          <a:bodyPr/>
          <a:lstStyle/>
          <a:p>
            <a:r>
              <a:rPr lang="en-US"/>
              <a:t>Click to edit Master title style</a:t>
            </a:r>
            <a:endParaRPr lang="en-US" dirty="0"/>
          </a:p>
        </p:txBody>
      </p:sp>
      <p:pic>
        <p:nvPicPr>
          <p:cNvPr id="10" name="Picture 9"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250511" y="1421741"/>
            <a:ext cx="7305040" cy="172720"/>
          </a:xfrm>
          <a:prstGeom prst="rect">
            <a:avLst/>
          </a:prstGeom>
          <a:noFill/>
          <a:ln>
            <a:noFill/>
          </a:ln>
        </p:spPr>
      </p:pic>
    </p:spTree>
    <p:extLst>
      <p:ext uri="{BB962C8B-B14F-4D97-AF65-F5344CB8AC3E}">
        <p14:creationId xmlns:p14="http://schemas.microsoft.com/office/powerpoint/2010/main" val="214651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42368" y="1828800"/>
            <a:ext cx="3473073" cy="891048"/>
          </a:xfrm>
        </p:spPr>
        <p:txBody>
          <a:bodyPr anchor="b">
            <a:normAutofit/>
          </a:bodyPr>
          <a:lstStyle>
            <a:lvl1pPr marL="0" indent="0">
              <a:lnSpc>
                <a:spcPct val="100000"/>
              </a:lnSpc>
              <a:buNone/>
              <a:defRPr sz="2444" b="0" cap="none" baseline="0">
                <a:solidFill>
                  <a:schemeClr val="accent1"/>
                </a:solidFill>
              </a:defRPr>
            </a:lvl1pPr>
            <a:lvl2pPr marL="380996" indent="0">
              <a:buNone/>
              <a:defRPr sz="1667" b="1"/>
            </a:lvl2pPr>
            <a:lvl3pPr marL="761992" indent="0">
              <a:buNone/>
              <a:defRPr sz="1500" b="1"/>
            </a:lvl3pPr>
            <a:lvl4pPr marL="1142989" indent="0">
              <a:buNone/>
              <a:defRPr sz="1333" b="1"/>
            </a:lvl4pPr>
            <a:lvl5pPr marL="1523985" indent="0">
              <a:buNone/>
              <a:defRPr sz="1333" b="1"/>
            </a:lvl5pPr>
            <a:lvl6pPr marL="1904981" indent="0">
              <a:buNone/>
              <a:defRPr sz="1333" b="1"/>
            </a:lvl6pPr>
            <a:lvl7pPr marL="2285977" indent="0">
              <a:buNone/>
              <a:defRPr sz="1333" b="1"/>
            </a:lvl7pPr>
            <a:lvl8pPr marL="2666973" indent="0">
              <a:buNone/>
              <a:defRPr sz="1333" b="1"/>
            </a:lvl8pPr>
            <a:lvl9pPr marL="3047970" indent="0">
              <a:buNone/>
              <a:defRPr sz="1333" b="1"/>
            </a:lvl9pPr>
          </a:lstStyle>
          <a:p>
            <a:pPr lvl="0"/>
            <a:r>
              <a:rPr lang="en-US"/>
              <a:t>Edit Master text styles</a:t>
            </a:r>
          </a:p>
        </p:txBody>
      </p:sp>
      <p:sp>
        <p:nvSpPr>
          <p:cNvPr id="4" name="Content Placeholder 3"/>
          <p:cNvSpPr>
            <a:spLocks noGrp="1"/>
          </p:cNvSpPr>
          <p:nvPr>
            <p:ph sz="half" idx="2"/>
          </p:nvPr>
        </p:nvSpPr>
        <p:spPr>
          <a:xfrm>
            <a:off x="1242368" y="2729978"/>
            <a:ext cx="3473073" cy="345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70913" y="1828801"/>
            <a:ext cx="3472947" cy="891374"/>
          </a:xfrm>
        </p:spPr>
        <p:txBody>
          <a:bodyPr anchor="b">
            <a:normAutofit/>
          </a:bodyPr>
          <a:lstStyle>
            <a:lvl1pPr marL="0" indent="0">
              <a:lnSpc>
                <a:spcPct val="100000"/>
              </a:lnSpc>
              <a:buNone/>
              <a:defRPr sz="2444" b="0" cap="none" baseline="0">
                <a:solidFill>
                  <a:schemeClr val="accent1"/>
                </a:solidFill>
              </a:defRPr>
            </a:lvl1pPr>
            <a:lvl2pPr marL="380996" indent="0">
              <a:buNone/>
              <a:defRPr sz="1667" b="1"/>
            </a:lvl2pPr>
            <a:lvl3pPr marL="761992" indent="0">
              <a:buNone/>
              <a:defRPr sz="1500" b="1"/>
            </a:lvl3pPr>
            <a:lvl4pPr marL="1142989" indent="0">
              <a:buNone/>
              <a:defRPr sz="1333" b="1"/>
            </a:lvl4pPr>
            <a:lvl5pPr marL="1523985" indent="0">
              <a:buNone/>
              <a:defRPr sz="1333" b="1"/>
            </a:lvl5pPr>
            <a:lvl6pPr marL="1904981" indent="0">
              <a:buNone/>
              <a:defRPr sz="1333" b="1"/>
            </a:lvl6pPr>
            <a:lvl7pPr marL="2285977" indent="0">
              <a:buNone/>
              <a:defRPr sz="1333" b="1"/>
            </a:lvl7pPr>
            <a:lvl8pPr marL="2666973" indent="0">
              <a:buNone/>
              <a:defRPr sz="1333" b="1"/>
            </a:lvl8pPr>
            <a:lvl9pPr marL="3047970" indent="0">
              <a:buNone/>
              <a:defRPr sz="1333" b="1"/>
            </a:lvl9pPr>
          </a:lstStyle>
          <a:p>
            <a:pPr lvl="0"/>
            <a:r>
              <a:rPr lang="en-US"/>
              <a:t>Edit Master text styles</a:t>
            </a:r>
          </a:p>
        </p:txBody>
      </p:sp>
      <p:sp>
        <p:nvSpPr>
          <p:cNvPr id="6" name="Content Placeholder 5"/>
          <p:cNvSpPr>
            <a:spLocks noGrp="1"/>
          </p:cNvSpPr>
          <p:nvPr>
            <p:ph sz="quarter" idx="4"/>
          </p:nvPr>
        </p:nvSpPr>
        <p:spPr>
          <a:xfrm>
            <a:off x="5070913" y="2726889"/>
            <a:ext cx="3472947" cy="345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1254094" y="421895"/>
            <a:ext cx="7301492" cy="1165817"/>
          </a:xfrm>
        </p:spPr>
        <p:txBody>
          <a:bodyPr/>
          <a:lstStyle/>
          <a:p>
            <a:r>
              <a:rPr lang="en-US"/>
              <a:t>Click to edit Master title style</a:t>
            </a:r>
            <a:endParaRPr lang="en-US" dirty="0"/>
          </a:p>
        </p:txBody>
      </p:sp>
      <p:pic>
        <p:nvPicPr>
          <p:cNvPr id="12" name="Picture 1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250511" y="1421741"/>
            <a:ext cx="7305040" cy="172720"/>
          </a:xfrm>
          <a:prstGeom prst="rect">
            <a:avLst/>
          </a:prstGeom>
          <a:noFill/>
          <a:ln>
            <a:noFill/>
          </a:ln>
        </p:spPr>
      </p:pic>
    </p:spTree>
    <p:extLst>
      <p:ext uri="{BB962C8B-B14F-4D97-AF65-F5344CB8AC3E}">
        <p14:creationId xmlns:p14="http://schemas.microsoft.com/office/powerpoint/2010/main" val="3744957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1254094" y="421895"/>
            <a:ext cx="7301492" cy="1165817"/>
          </a:xfrm>
        </p:spPr>
        <p:txBody>
          <a:bodyPr/>
          <a:lstStyle/>
          <a:p>
            <a:r>
              <a:rPr lang="en-US"/>
              <a:t>Click to edit Master title style</a:t>
            </a:r>
            <a:endParaRPr lang="en-US" dirty="0"/>
          </a:p>
        </p:txBody>
      </p:sp>
      <p:pic>
        <p:nvPicPr>
          <p:cNvPr id="8" name="Picture 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250511" y="1421741"/>
            <a:ext cx="7305040" cy="172720"/>
          </a:xfrm>
          <a:prstGeom prst="rect">
            <a:avLst/>
          </a:prstGeom>
          <a:noFill/>
          <a:ln>
            <a:noFill/>
          </a:ln>
        </p:spPr>
      </p:pic>
    </p:spTree>
    <p:extLst>
      <p:ext uri="{BB962C8B-B14F-4D97-AF65-F5344CB8AC3E}">
        <p14:creationId xmlns:p14="http://schemas.microsoft.com/office/powerpoint/2010/main" val="580949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16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t="1538" b="-1538"/>
          <a:stretch/>
        </p:blipFill>
        <p:spPr>
          <a:xfrm>
            <a:off x="0" y="6799838"/>
            <a:ext cx="10160000" cy="825500"/>
          </a:xfrm>
          <a:prstGeom prst="rect">
            <a:avLst/>
          </a:prstGeom>
        </p:spPr>
      </p:pic>
      <p:sp>
        <p:nvSpPr>
          <p:cNvPr id="12" name="Rectangle 11"/>
          <p:cNvSpPr/>
          <p:nvPr/>
        </p:nvSpPr>
        <p:spPr>
          <a:xfrm>
            <a:off x="0" y="520855"/>
            <a:ext cx="10160000" cy="6274471"/>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801117"/>
            <a:ext cx="10160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254094" y="421895"/>
            <a:ext cx="7301492" cy="1165817"/>
          </a:xfrm>
          <a:prstGeom prst="rect">
            <a:avLst/>
          </a:prstGeom>
        </p:spPr>
        <p:txBody>
          <a:bodyPr vert="horz" lIns="91440" tIns="45720" rIns="91440" bIns="45720" rtlCol="0" anchor="ctr"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254094" y="1988553"/>
            <a:ext cx="7301492" cy="43688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txBox="1">
            <a:spLocks/>
          </p:cNvSpPr>
          <p:nvPr/>
        </p:nvSpPr>
        <p:spPr>
          <a:xfrm>
            <a:off x="9111307" y="6802397"/>
            <a:ext cx="771144" cy="559531"/>
          </a:xfrm>
          <a:prstGeom prst="rect">
            <a:avLst/>
          </a:prstGeom>
        </p:spPr>
        <p:txBody>
          <a:bodyPr vert="horz" lIns="101600" tIns="50800" rIns="101600" bIns="5080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98DBE3D-117D-42EE-ADA8-9F891399CB73}" type="slidenum">
              <a:rPr lang="en-US" sz="2000" b="0" smtClean="0">
                <a:solidFill>
                  <a:schemeClr val="bg1"/>
                </a:solidFill>
              </a:rPr>
              <a:pPr/>
              <a:t>‹#›</a:t>
            </a:fld>
            <a:endParaRPr lang="en-US" sz="2000" b="0" dirty="0">
              <a:solidFill>
                <a:schemeClr val="bg1"/>
              </a:solidFill>
            </a:endParaRPr>
          </a:p>
        </p:txBody>
      </p:sp>
    </p:spTree>
    <p:extLst>
      <p:ext uri="{BB962C8B-B14F-4D97-AF65-F5344CB8AC3E}">
        <p14:creationId xmlns:p14="http://schemas.microsoft.com/office/powerpoint/2010/main" val="408795665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Lst>
  <p:txStyles>
    <p:titleStyle>
      <a:lvl1pPr algn="l" defTabSz="761992" rtl="0" eaLnBrk="1" latinLnBrk="0" hangingPunct="1">
        <a:lnSpc>
          <a:spcPct val="90000"/>
        </a:lnSpc>
        <a:spcBef>
          <a:spcPct val="0"/>
        </a:spcBef>
        <a:buNone/>
        <a:defRPr sz="3556" b="0" i="0" kern="1200" cap="none">
          <a:solidFill>
            <a:schemeClr val="tx1"/>
          </a:solidFill>
          <a:effectLst/>
          <a:latin typeface="+mj-lt"/>
          <a:ea typeface="+mj-ea"/>
          <a:cs typeface="+mj-cs"/>
        </a:defRPr>
      </a:lvl1pPr>
    </p:titleStyle>
    <p:bodyStyle>
      <a:lvl1pPr marL="253997" indent="-253997" algn="l" defTabSz="761992" rtl="0" eaLnBrk="1" latinLnBrk="0" hangingPunct="1">
        <a:lnSpc>
          <a:spcPct val="120000"/>
        </a:lnSpc>
        <a:spcBef>
          <a:spcPts val="1111"/>
        </a:spcBef>
        <a:buClr>
          <a:schemeClr val="accent1"/>
        </a:buClr>
        <a:buSzPct val="100000"/>
        <a:buFont typeface="Arial" panose="020B0604020202020204" pitchFamily="34" charset="0"/>
        <a:buChar char="•"/>
        <a:defRPr sz="2222" kern="1200" cap="none">
          <a:solidFill>
            <a:schemeClr val="tx1"/>
          </a:solidFill>
          <a:effectLst/>
          <a:latin typeface="+mn-lt"/>
          <a:ea typeface="+mn-ea"/>
          <a:cs typeface="+mn-cs"/>
        </a:defRPr>
      </a:lvl1pPr>
      <a:lvl2pPr marL="761992" indent="-253997" algn="l" defTabSz="761992" rtl="0" eaLnBrk="1" latinLnBrk="0" hangingPunct="1">
        <a:lnSpc>
          <a:spcPct val="120000"/>
        </a:lnSpc>
        <a:spcBef>
          <a:spcPts val="556"/>
        </a:spcBef>
        <a:buClr>
          <a:schemeClr val="accent1"/>
        </a:buClr>
        <a:buSzPct val="100000"/>
        <a:buFont typeface="Arial" panose="020B0604020202020204" pitchFamily="34" charset="0"/>
        <a:buChar char="•"/>
        <a:defRPr sz="1778" kern="1200" cap="none" baseline="0">
          <a:solidFill>
            <a:schemeClr val="tx1"/>
          </a:solidFill>
          <a:effectLst/>
          <a:latin typeface="+mn-lt"/>
          <a:ea typeface="+mn-ea"/>
          <a:cs typeface="+mn-cs"/>
        </a:defRPr>
      </a:lvl2pPr>
      <a:lvl3pPr marL="1269987" indent="-253997" algn="l" defTabSz="761992" rtl="0" eaLnBrk="1" latinLnBrk="0" hangingPunct="1">
        <a:lnSpc>
          <a:spcPct val="120000"/>
        </a:lnSpc>
        <a:spcBef>
          <a:spcPts val="556"/>
        </a:spcBef>
        <a:buClr>
          <a:schemeClr val="accent1"/>
        </a:buClr>
        <a:buSzPct val="100000"/>
        <a:buFont typeface="Arial" panose="020B0604020202020204" pitchFamily="34" charset="0"/>
        <a:buChar char="•"/>
        <a:defRPr sz="1778" kern="1200" cap="none">
          <a:solidFill>
            <a:schemeClr val="tx1"/>
          </a:solidFill>
          <a:effectLst/>
          <a:latin typeface="+mn-lt"/>
          <a:ea typeface="+mn-ea"/>
          <a:cs typeface="+mn-cs"/>
        </a:defRPr>
      </a:lvl3pPr>
      <a:lvl4pPr marL="1777982" indent="-253997" algn="l" defTabSz="761992" rtl="0" eaLnBrk="1" latinLnBrk="0" hangingPunct="1">
        <a:lnSpc>
          <a:spcPct val="120000"/>
        </a:lnSpc>
        <a:spcBef>
          <a:spcPts val="556"/>
        </a:spcBef>
        <a:buClr>
          <a:schemeClr val="accent1"/>
        </a:buClr>
        <a:buSzPct val="100000"/>
        <a:buFont typeface="Arial" panose="020B0604020202020204" pitchFamily="34" charset="0"/>
        <a:buChar char="•"/>
        <a:defRPr sz="1556" kern="1200" cap="none" baseline="0">
          <a:solidFill>
            <a:schemeClr val="tx1"/>
          </a:solidFill>
          <a:effectLst/>
          <a:latin typeface="+mn-lt"/>
          <a:ea typeface="+mn-ea"/>
          <a:cs typeface="+mn-cs"/>
        </a:defRPr>
      </a:lvl4pPr>
      <a:lvl5pPr marL="2285977" indent="-253997" algn="l" defTabSz="761992" rtl="0" eaLnBrk="1" latinLnBrk="0" hangingPunct="1">
        <a:lnSpc>
          <a:spcPct val="120000"/>
        </a:lnSpc>
        <a:spcBef>
          <a:spcPts val="556"/>
        </a:spcBef>
        <a:buClr>
          <a:schemeClr val="accent1"/>
        </a:buClr>
        <a:buSzPct val="100000"/>
        <a:buFont typeface="Arial" panose="020B0604020202020204" pitchFamily="34" charset="0"/>
        <a:buChar char="•"/>
        <a:defRPr sz="1333" kern="1200" cap="none">
          <a:solidFill>
            <a:schemeClr val="tx1"/>
          </a:solidFill>
          <a:effectLst/>
          <a:latin typeface="+mn-lt"/>
          <a:ea typeface="+mn-ea"/>
          <a:cs typeface="+mn-cs"/>
        </a:defRPr>
      </a:lvl5pPr>
      <a:lvl6pPr marL="2793972" indent="-253997" algn="l" defTabSz="1015990" rtl="0" eaLnBrk="1" latinLnBrk="0" hangingPunct="1">
        <a:lnSpc>
          <a:spcPct val="120000"/>
        </a:lnSpc>
        <a:spcBef>
          <a:spcPts val="556"/>
        </a:spcBef>
        <a:buClr>
          <a:schemeClr val="accent1"/>
        </a:buClr>
        <a:buSzPct val="100000"/>
        <a:buFont typeface="Arial" panose="020B0604020202020204" pitchFamily="34" charset="0"/>
        <a:buChar char="•"/>
        <a:defRPr sz="1333" kern="1200">
          <a:solidFill>
            <a:schemeClr val="tx1"/>
          </a:solidFill>
          <a:effectLst/>
          <a:latin typeface="+mn-lt"/>
          <a:ea typeface="+mn-ea"/>
          <a:cs typeface="+mn-cs"/>
        </a:defRPr>
      </a:lvl6pPr>
      <a:lvl7pPr marL="3301967" indent="-253997" algn="l" defTabSz="1015990" rtl="0" eaLnBrk="1" latinLnBrk="0" hangingPunct="1">
        <a:lnSpc>
          <a:spcPct val="120000"/>
        </a:lnSpc>
        <a:spcBef>
          <a:spcPts val="556"/>
        </a:spcBef>
        <a:buClr>
          <a:schemeClr val="accent1"/>
        </a:buClr>
        <a:buSzPct val="100000"/>
        <a:buFont typeface="Arial" panose="020B0604020202020204" pitchFamily="34" charset="0"/>
        <a:buChar char="•"/>
        <a:defRPr sz="1333" kern="1200">
          <a:solidFill>
            <a:schemeClr val="tx1"/>
          </a:solidFill>
          <a:effectLst/>
          <a:latin typeface="+mn-lt"/>
          <a:ea typeface="+mn-ea"/>
          <a:cs typeface="+mn-cs"/>
        </a:defRPr>
      </a:lvl7pPr>
      <a:lvl8pPr marL="3809962" indent="-253997" algn="l" defTabSz="1015990" rtl="0" eaLnBrk="1" latinLnBrk="0" hangingPunct="1">
        <a:lnSpc>
          <a:spcPct val="120000"/>
        </a:lnSpc>
        <a:spcBef>
          <a:spcPts val="556"/>
        </a:spcBef>
        <a:buClr>
          <a:schemeClr val="accent1"/>
        </a:buClr>
        <a:buSzPct val="100000"/>
        <a:buFont typeface="Arial" panose="020B0604020202020204" pitchFamily="34" charset="0"/>
        <a:buChar char="•"/>
        <a:defRPr sz="1333" kern="1200" baseline="0">
          <a:solidFill>
            <a:schemeClr val="tx1"/>
          </a:solidFill>
          <a:effectLst/>
          <a:latin typeface="+mn-lt"/>
          <a:ea typeface="+mn-ea"/>
          <a:cs typeface="+mn-cs"/>
        </a:defRPr>
      </a:lvl8pPr>
      <a:lvl9pPr marL="4317957" indent="-253997" algn="l" defTabSz="1015990" rtl="0" eaLnBrk="1" latinLnBrk="0" hangingPunct="1">
        <a:lnSpc>
          <a:spcPct val="120000"/>
        </a:lnSpc>
        <a:spcBef>
          <a:spcPts val="556"/>
        </a:spcBef>
        <a:buClr>
          <a:schemeClr val="accent1"/>
        </a:buClr>
        <a:buSzPct val="100000"/>
        <a:buFont typeface="Arial" panose="020B0604020202020204" pitchFamily="34" charset="0"/>
        <a:buChar char="•"/>
        <a:defRPr sz="1333" kern="1200" baseline="0">
          <a:solidFill>
            <a:schemeClr val="tx1"/>
          </a:solidFill>
          <a:effectLst/>
          <a:latin typeface="+mn-lt"/>
          <a:ea typeface="+mn-ea"/>
          <a:cs typeface="+mn-cs"/>
        </a:defRPr>
      </a:lvl9pPr>
    </p:bodyStyle>
    <p:otherStyle>
      <a:defPPr>
        <a:defRPr lang="en-US"/>
      </a:defPPr>
      <a:lvl1pPr marL="0" algn="l" defTabSz="761992" rtl="0" eaLnBrk="1" latinLnBrk="0" hangingPunct="1">
        <a:defRPr sz="1500" kern="1200">
          <a:solidFill>
            <a:schemeClr val="tx1"/>
          </a:solidFill>
          <a:latin typeface="+mn-lt"/>
          <a:ea typeface="+mn-ea"/>
          <a:cs typeface="+mn-cs"/>
        </a:defRPr>
      </a:lvl1pPr>
      <a:lvl2pPr marL="380996" algn="l" defTabSz="761992" rtl="0" eaLnBrk="1" latinLnBrk="0" hangingPunct="1">
        <a:defRPr sz="1500" kern="1200">
          <a:solidFill>
            <a:schemeClr val="tx1"/>
          </a:solidFill>
          <a:latin typeface="+mn-lt"/>
          <a:ea typeface="+mn-ea"/>
          <a:cs typeface="+mn-cs"/>
        </a:defRPr>
      </a:lvl2pPr>
      <a:lvl3pPr marL="761992" algn="l" defTabSz="761992" rtl="0" eaLnBrk="1" latinLnBrk="0" hangingPunct="1">
        <a:defRPr sz="1500" kern="1200">
          <a:solidFill>
            <a:schemeClr val="tx1"/>
          </a:solidFill>
          <a:latin typeface="+mn-lt"/>
          <a:ea typeface="+mn-ea"/>
          <a:cs typeface="+mn-cs"/>
        </a:defRPr>
      </a:lvl3pPr>
      <a:lvl4pPr marL="1142989" algn="l" defTabSz="761992" rtl="0" eaLnBrk="1" latinLnBrk="0" hangingPunct="1">
        <a:defRPr sz="1500" kern="1200">
          <a:solidFill>
            <a:schemeClr val="tx1"/>
          </a:solidFill>
          <a:latin typeface="+mn-lt"/>
          <a:ea typeface="+mn-ea"/>
          <a:cs typeface="+mn-cs"/>
        </a:defRPr>
      </a:lvl4pPr>
      <a:lvl5pPr marL="1523985" algn="l" defTabSz="761992" rtl="0" eaLnBrk="1" latinLnBrk="0" hangingPunct="1">
        <a:defRPr sz="1500" kern="1200">
          <a:solidFill>
            <a:schemeClr val="tx1"/>
          </a:solidFill>
          <a:latin typeface="+mn-lt"/>
          <a:ea typeface="+mn-ea"/>
          <a:cs typeface="+mn-cs"/>
        </a:defRPr>
      </a:lvl5pPr>
      <a:lvl6pPr marL="1904981" algn="l" defTabSz="761992" rtl="0" eaLnBrk="1" latinLnBrk="0" hangingPunct="1">
        <a:defRPr sz="1500" kern="1200">
          <a:solidFill>
            <a:schemeClr val="tx1"/>
          </a:solidFill>
          <a:latin typeface="+mn-lt"/>
          <a:ea typeface="+mn-ea"/>
          <a:cs typeface="+mn-cs"/>
        </a:defRPr>
      </a:lvl6pPr>
      <a:lvl7pPr marL="2285977" algn="l" defTabSz="761992" rtl="0" eaLnBrk="1" latinLnBrk="0" hangingPunct="1">
        <a:defRPr sz="1500" kern="1200">
          <a:solidFill>
            <a:schemeClr val="tx1"/>
          </a:solidFill>
          <a:latin typeface="+mn-lt"/>
          <a:ea typeface="+mn-ea"/>
          <a:cs typeface="+mn-cs"/>
        </a:defRPr>
      </a:lvl7pPr>
      <a:lvl8pPr marL="2666973" algn="l" defTabSz="761992" rtl="0" eaLnBrk="1" latinLnBrk="0" hangingPunct="1">
        <a:defRPr sz="1500" kern="1200">
          <a:solidFill>
            <a:schemeClr val="tx1"/>
          </a:solidFill>
          <a:latin typeface="+mn-lt"/>
          <a:ea typeface="+mn-ea"/>
          <a:cs typeface="+mn-cs"/>
        </a:defRPr>
      </a:lvl8pPr>
      <a:lvl9pPr marL="3047970" algn="l" defTabSz="76199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a:t>Mobile Computing</a:t>
            </a:r>
          </a:p>
        </p:txBody>
      </p:sp>
      <p:sp>
        <p:nvSpPr>
          <p:cNvPr id="13" name="Subtitle 12"/>
          <p:cNvSpPr>
            <a:spLocks noGrp="1"/>
          </p:cNvSpPr>
          <p:nvPr>
            <p:ph type="subTitle" idx="1"/>
          </p:nvPr>
        </p:nvSpPr>
        <p:spPr/>
        <p:txBody>
          <a:bodyPr/>
          <a:lstStyle/>
          <a:p>
            <a:r>
              <a:rPr lang="en-US"/>
              <a:t>COMPUTER LITERACY</a:t>
            </a:r>
            <a:endParaRPr lang="en-US" dirty="0"/>
          </a:p>
        </p:txBody>
      </p:sp>
    </p:spTree>
    <p:custDataLst>
      <p:tags r:id="rId1"/>
    </p:custDataLst>
    <p:extLst>
      <p:ext uri="{BB962C8B-B14F-4D97-AF65-F5344CB8AC3E}">
        <p14:creationId xmlns:p14="http://schemas.microsoft.com/office/powerpoint/2010/main" val="288753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5E224-5285-4846-95BD-3369990C725D}"/>
              </a:ext>
            </a:extLst>
          </p:cNvPr>
          <p:cNvSpPr>
            <a:spLocks noGrp="1"/>
          </p:cNvSpPr>
          <p:nvPr>
            <p:ph type="title"/>
          </p:nvPr>
        </p:nvSpPr>
        <p:spPr/>
        <p:txBody>
          <a:bodyPr/>
          <a:lstStyle/>
          <a:p>
            <a:r>
              <a:rPr lang="en-US" dirty="0"/>
              <a:t>Convergence</a:t>
            </a:r>
          </a:p>
        </p:txBody>
      </p:sp>
      <p:sp>
        <p:nvSpPr>
          <p:cNvPr id="3" name="Content Placeholder 2">
            <a:extLst>
              <a:ext uri="{FF2B5EF4-FFF2-40B4-BE49-F238E27FC236}">
                <a16:creationId xmlns:a16="http://schemas.microsoft.com/office/drawing/2014/main" xmlns="" id="{C50FA30A-534C-AA4A-AFF6-9D28E5E087FE}"/>
              </a:ext>
            </a:extLst>
          </p:cNvPr>
          <p:cNvSpPr>
            <a:spLocks noGrp="1"/>
          </p:cNvSpPr>
          <p:nvPr>
            <p:ph idx="1"/>
          </p:nvPr>
        </p:nvSpPr>
        <p:spPr/>
        <p:txBody>
          <a:bodyPr/>
          <a:lstStyle/>
          <a:p>
            <a:pPr marL="0" indent="0">
              <a:buNone/>
            </a:pPr>
            <a:r>
              <a:rPr lang="en-US" dirty="0"/>
              <a:t>Integrating emerging types of mobile devices, such as personal digital assistants (PDAs), phones, music players, cameras, games, etc., into hybrid devices</a:t>
            </a:r>
          </a:p>
        </p:txBody>
      </p:sp>
      <p:pic>
        <p:nvPicPr>
          <p:cNvPr id="4" name="Picture 3">
            <a:extLst>
              <a:ext uri="{FF2B5EF4-FFF2-40B4-BE49-F238E27FC236}">
                <a16:creationId xmlns:a16="http://schemas.microsoft.com/office/drawing/2014/main" xmlns="" id="{8CE58B1E-BB99-274A-A518-1432F2EF039E}"/>
              </a:ext>
            </a:extLst>
          </p:cNvPr>
          <p:cNvPicPr>
            <a:picLocks noChangeAspect="1"/>
          </p:cNvPicPr>
          <p:nvPr/>
        </p:nvPicPr>
        <p:blipFill>
          <a:blip r:embed="rId2"/>
          <a:stretch>
            <a:fillRect/>
          </a:stretch>
        </p:blipFill>
        <p:spPr>
          <a:xfrm>
            <a:off x="1750173" y="3271061"/>
            <a:ext cx="3150254" cy="1621797"/>
          </a:xfrm>
          <a:prstGeom prst="rect">
            <a:avLst/>
          </a:prstGeom>
        </p:spPr>
      </p:pic>
      <p:pic>
        <p:nvPicPr>
          <p:cNvPr id="5" name="Picture 4">
            <a:extLst>
              <a:ext uri="{FF2B5EF4-FFF2-40B4-BE49-F238E27FC236}">
                <a16:creationId xmlns:a16="http://schemas.microsoft.com/office/drawing/2014/main" xmlns="" id="{A68C4F37-360A-6942-969F-F89917534650}"/>
              </a:ext>
            </a:extLst>
          </p:cNvPr>
          <p:cNvPicPr>
            <a:picLocks noChangeAspect="1"/>
          </p:cNvPicPr>
          <p:nvPr/>
        </p:nvPicPr>
        <p:blipFill>
          <a:blip r:embed="rId3"/>
          <a:stretch>
            <a:fillRect/>
          </a:stretch>
        </p:blipFill>
        <p:spPr>
          <a:xfrm>
            <a:off x="5667057" y="3295642"/>
            <a:ext cx="2884116" cy="1597216"/>
          </a:xfrm>
          <a:prstGeom prst="rect">
            <a:avLst/>
          </a:prstGeom>
        </p:spPr>
      </p:pic>
      <p:pic>
        <p:nvPicPr>
          <p:cNvPr id="6" name="Picture 5">
            <a:extLst>
              <a:ext uri="{FF2B5EF4-FFF2-40B4-BE49-F238E27FC236}">
                <a16:creationId xmlns:a16="http://schemas.microsoft.com/office/drawing/2014/main" xmlns="" id="{627B48FA-0133-4A48-BD06-D02F80029698}"/>
              </a:ext>
            </a:extLst>
          </p:cNvPr>
          <p:cNvPicPr>
            <a:picLocks noChangeAspect="1"/>
          </p:cNvPicPr>
          <p:nvPr/>
        </p:nvPicPr>
        <p:blipFill>
          <a:blip r:embed="rId4"/>
          <a:stretch>
            <a:fillRect/>
          </a:stretch>
        </p:blipFill>
        <p:spPr>
          <a:xfrm>
            <a:off x="3860800" y="4925631"/>
            <a:ext cx="2834775" cy="1866227"/>
          </a:xfrm>
          <a:prstGeom prst="rect">
            <a:avLst/>
          </a:prstGeom>
        </p:spPr>
      </p:pic>
    </p:spTree>
    <p:extLst>
      <p:ext uri="{BB962C8B-B14F-4D97-AF65-F5344CB8AC3E}">
        <p14:creationId xmlns:p14="http://schemas.microsoft.com/office/powerpoint/2010/main" val="365500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5E224-5285-4846-95BD-3369990C725D}"/>
              </a:ext>
            </a:extLst>
          </p:cNvPr>
          <p:cNvSpPr>
            <a:spLocks noGrp="1"/>
          </p:cNvSpPr>
          <p:nvPr>
            <p:ph type="title"/>
          </p:nvPr>
        </p:nvSpPr>
        <p:spPr/>
        <p:txBody>
          <a:bodyPr/>
          <a:lstStyle/>
          <a:p>
            <a:r>
              <a:rPr lang="en-US" dirty="0"/>
              <a:t>Divergence</a:t>
            </a:r>
          </a:p>
        </p:txBody>
      </p:sp>
      <p:sp>
        <p:nvSpPr>
          <p:cNvPr id="3" name="Content Placeholder 2">
            <a:extLst>
              <a:ext uri="{FF2B5EF4-FFF2-40B4-BE49-F238E27FC236}">
                <a16:creationId xmlns:a16="http://schemas.microsoft.com/office/drawing/2014/main" xmlns="" id="{C50FA30A-534C-AA4A-AFF6-9D28E5E087FE}"/>
              </a:ext>
            </a:extLst>
          </p:cNvPr>
          <p:cNvSpPr>
            <a:spLocks noGrp="1"/>
          </p:cNvSpPr>
          <p:nvPr>
            <p:ph idx="1"/>
          </p:nvPr>
        </p:nvSpPr>
        <p:spPr/>
        <p:txBody>
          <a:bodyPr/>
          <a:lstStyle/>
          <a:p>
            <a:pPr marL="0" indent="0">
              <a:buNone/>
            </a:pPr>
            <a:r>
              <a:rPr lang="en-US" dirty="0"/>
              <a:t>Opposite approach to design; promoting information appliances with specialized functionality rather than generalized ones</a:t>
            </a:r>
          </a:p>
        </p:txBody>
      </p:sp>
      <p:pic>
        <p:nvPicPr>
          <p:cNvPr id="4" name="Picture 3">
            <a:extLst>
              <a:ext uri="{FF2B5EF4-FFF2-40B4-BE49-F238E27FC236}">
                <a16:creationId xmlns:a16="http://schemas.microsoft.com/office/drawing/2014/main" xmlns="" id="{44D6D71E-39D1-DF47-8167-00FF0A267420}"/>
              </a:ext>
            </a:extLst>
          </p:cNvPr>
          <p:cNvPicPr>
            <a:picLocks noChangeAspect="1"/>
          </p:cNvPicPr>
          <p:nvPr/>
        </p:nvPicPr>
        <p:blipFill>
          <a:blip r:embed="rId2"/>
          <a:stretch>
            <a:fillRect/>
          </a:stretch>
        </p:blipFill>
        <p:spPr>
          <a:xfrm>
            <a:off x="889000" y="3200400"/>
            <a:ext cx="3505200" cy="1971675"/>
          </a:xfrm>
          <a:prstGeom prst="rect">
            <a:avLst/>
          </a:prstGeom>
        </p:spPr>
      </p:pic>
      <p:pic>
        <p:nvPicPr>
          <p:cNvPr id="5" name="Picture 4">
            <a:extLst>
              <a:ext uri="{FF2B5EF4-FFF2-40B4-BE49-F238E27FC236}">
                <a16:creationId xmlns:a16="http://schemas.microsoft.com/office/drawing/2014/main" xmlns="" id="{6360E414-93F8-4840-B53F-D1461DBF88E1}"/>
              </a:ext>
            </a:extLst>
          </p:cNvPr>
          <p:cNvPicPr>
            <a:picLocks noChangeAspect="1"/>
          </p:cNvPicPr>
          <p:nvPr/>
        </p:nvPicPr>
        <p:blipFill>
          <a:blip r:embed="rId3"/>
          <a:stretch>
            <a:fillRect/>
          </a:stretch>
        </p:blipFill>
        <p:spPr>
          <a:xfrm>
            <a:off x="6146799" y="3200400"/>
            <a:ext cx="2711961" cy="2256739"/>
          </a:xfrm>
          <a:prstGeom prst="rect">
            <a:avLst/>
          </a:prstGeom>
        </p:spPr>
      </p:pic>
      <p:pic>
        <p:nvPicPr>
          <p:cNvPr id="6" name="Picture 5">
            <a:extLst>
              <a:ext uri="{FF2B5EF4-FFF2-40B4-BE49-F238E27FC236}">
                <a16:creationId xmlns:a16="http://schemas.microsoft.com/office/drawing/2014/main" xmlns="" id="{434A4AFC-76CF-2146-B4BE-8CB23AA924B4}"/>
              </a:ext>
            </a:extLst>
          </p:cNvPr>
          <p:cNvPicPr>
            <a:picLocks noChangeAspect="1"/>
          </p:cNvPicPr>
          <p:nvPr/>
        </p:nvPicPr>
        <p:blipFill>
          <a:blip r:embed="rId4"/>
          <a:stretch>
            <a:fillRect/>
          </a:stretch>
        </p:blipFill>
        <p:spPr>
          <a:xfrm>
            <a:off x="3818523" y="4818101"/>
            <a:ext cx="3201400" cy="2502428"/>
          </a:xfrm>
          <a:prstGeom prst="rect">
            <a:avLst/>
          </a:prstGeom>
        </p:spPr>
      </p:pic>
      <p:pic>
        <p:nvPicPr>
          <p:cNvPr id="7" name="Picture 6">
            <a:extLst>
              <a:ext uri="{FF2B5EF4-FFF2-40B4-BE49-F238E27FC236}">
                <a16:creationId xmlns:a16="http://schemas.microsoft.com/office/drawing/2014/main" xmlns="" id="{1D213829-7775-C44E-A13C-269E1E54724C}"/>
              </a:ext>
            </a:extLst>
          </p:cNvPr>
          <p:cNvPicPr>
            <a:picLocks noChangeAspect="1"/>
          </p:cNvPicPr>
          <p:nvPr/>
        </p:nvPicPr>
        <p:blipFill>
          <a:blip r:embed="rId5"/>
          <a:stretch>
            <a:fillRect/>
          </a:stretch>
        </p:blipFill>
        <p:spPr>
          <a:xfrm>
            <a:off x="7643565" y="4141175"/>
            <a:ext cx="2957654" cy="2540316"/>
          </a:xfrm>
          <a:prstGeom prst="rect">
            <a:avLst/>
          </a:prstGeom>
        </p:spPr>
      </p:pic>
    </p:spTree>
    <p:extLst>
      <p:ext uri="{BB962C8B-B14F-4D97-AF65-F5344CB8AC3E}">
        <p14:creationId xmlns:p14="http://schemas.microsoft.com/office/powerpoint/2010/main" val="86156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5E224-5285-4846-95BD-3369990C725D}"/>
              </a:ext>
            </a:extLst>
          </p:cNvPr>
          <p:cNvSpPr>
            <a:spLocks noGrp="1"/>
          </p:cNvSpPr>
          <p:nvPr>
            <p:ph type="title"/>
          </p:nvPr>
        </p:nvSpPr>
        <p:spPr/>
        <p:txBody>
          <a:bodyPr/>
          <a:lstStyle/>
          <a:p>
            <a:r>
              <a:rPr lang="en-US" dirty="0"/>
              <a:t>Applications (Apps)</a:t>
            </a:r>
          </a:p>
        </p:txBody>
      </p:sp>
      <p:sp>
        <p:nvSpPr>
          <p:cNvPr id="3" name="Content Placeholder 2">
            <a:extLst>
              <a:ext uri="{FF2B5EF4-FFF2-40B4-BE49-F238E27FC236}">
                <a16:creationId xmlns:a16="http://schemas.microsoft.com/office/drawing/2014/main" xmlns="" id="{C50FA30A-534C-AA4A-AFF6-9D28E5E087FE}"/>
              </a:ext>
            </a:extLst>
          </p:cNvPr>
          <p:cNvSpPr>
            <a:spLocks noGrp="1"/>
          </p:cNvSpPr>
          <p:nvPr>
            <p:ph idx="1"/>
          </p:nvPr>
        </p:nvSpPr>
        <p:spPr/>
        <p:txBody>
          <a:bodyPr/>
          <a:lstStyle/>
          <a:p>
            <a:pPr marL="0" indent="0">
              <a:buNone/>
            </a:pPr>
            <a:r>
              <a:rPr lang="en-US" dirty="0"/>
              <a:t>Developing programs for use on mobile devices</a:t>
            </a:r>
          </a:p>
        </p:txBody>
      </p:sp>
      <p:pic>
        <p:nvPicPr>
          <p:cNvPr id="6" name="Picture 5">
            <a:extLst>
              <a:ext uri="{FF2B5EF4-FFF2-40B4-BE49-F238E27FC236}">
                <a16:creationId xmlns:a16="http://schemas.microsoft.com/office/drawing/2014/main" xmlns="" id="{6C3836F4-2F57-2C48-A082-41A08E40AEB7}"/>
              </a:ext>
            </a:extLst>
          </p:cNvPr>
          <p:cNvPicPr>
            <a:picLocks noChangeAspect="1"/>
          </p:cNvPicPr>
          <p:nvPr/>
        </p:nvPicPr>
        <p:blipFill>
          <a:blip r:embed="rId2"/>
          <a:stretch>
            <a:fillRect/>
          </a:stretch>
        </p:blipFill>
        <p:spPr>
          <a:xfrm>
            <a:off x="950727" y="2760848"/>
            <a:ext cx="7899400" cy="3436752"/>
          </a:xfrm>
          <a:prstGeom prst="rect">
            <a:avLst/>
          </a:prstGeom>
        </p:spPr>
      </p:pic>
    </p:spTree>
    <p:extLst>
      <p:ext uri="{BB962C8B-B14F-4D97-AF65-F5344CB8AC3E}">
        <p14:creationId xmlns:p14="http://schemas.microsoft.com/office/powerpoint/2010/main" val="53919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5E224-5285-4846-95BD-3369990C725D}"/>
              </a:ext>
            </a:extLst>
          </p:cNvPr>
          <p:cNvSpPr>
            <a:spLocks noGrp="1"/>
          </p:cNvSpPr>
          <p:nvPr>
            <p:ph type="title"/>
          </p:nvPr>
        </p:nvSpPr>
        <p:spPr/>
        <p:txBody>
          <a:bodyPr/>
          <a:lstStyle/>
          <a:p>
            <a:r>
              <a:rPr lang="en-US" dirty="0"/>
              <a:t>Digital Ecosystem</a:t>
            </a:r>
          </a:p>
        </p:txBody>
      </p:sp>
      <p:sp>
        <p:nvSpPr>
          <p:cNvPr id="3" name="Content Placeholder 2">
            <a:extLst>
              <a:ext uri="{FF2B5EF4-FFF2-40B4-BE49-F238E27FC236}">
                <a16:creationId xmlns:a16="http://schemas.microsoft.com/office/drawing/2014/main" xmlns="" id="{C50FA30A-534C-AA4A-AFF6-9D28E5E087FE}"/>
              </a:ext>
            </a:extLst>
          </p:cNvPr>
          <p:cNvSpPr>
            <a:spLocks noGrp="1"/>
          </p:cNvSpPr>
          <p:nvPr>
            <p:ph idx="1"/>
          </p:nvPr>
        </p:nvSpPr>
        <p:spPr/>
        <p:txBody>
          <a:bodyPr/>
          <a:lstStyle/>
          <a:p>
            <a:pPr marL="0" indent="0">
              <a:buNone/>
            </a:pPr>
            <a:r>
              <a:rPr lang="en-US" dirty="0"/>
              <a:t>The emerging wave of digital ecosystems is about the larger whole of pervasive and interrelated technologies that mobile systems are increasingly becoming a part of</a:t>
            </a:r>
          </a:p>
        </p:txBody>
      </p:sp>
      <p:pic>
        <p:nvPicPr>
          <p:cNvPr id="4" name="Picture 3">
            <a:extLst>
              <a:ext uri="{FF2B5EF4-FFF2-40B4-BE49-F238E27FC236}">
                <a16:creationId xmlns:a16="http://schemas.microsoft.com/office/drawing/2014/main" xmlns="" id="{C7748A7B-7E2B-BE46-9E5A-DA82B5A59257}"/>
              </a:ext>
            </a:extLst>
          </p:cNvPr>
          <p:cNvPicPr>
            <a:picLocks noChangeAspect="1"/>
          </p:cNvPicPr>
          <p:nvPr/>
        </p:nvPicPr>
        <p:blipFill>
          <a:blip r:embed="rId2"/>
          <a:stretch>
            <a:fillRect/>
          </a:stretch>
        </p:blipFill>
        <p:spPr>
          <a:xfrm>
            <a:off x="3479800" y="3428999"/>
            <a:ext cx="5104967" cy="4254139"/>
          </a:xfrm>
          <a:prstGeom prst="rect">
            <a:avLst/>
          </a:prstGeom>
        </p:spPr>
      </p:pic>
    </p:spTree>
    <p:extLst>
      <p:ext uri="{BB962C8B-B14F-4D97-AF65-F5344CB8AC3E}">
        <p14:creationId xmlns:p14="http://schemas.microsoft.com/office/powerpoint/2010/main" val="4019734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4A2174-0823-6747-BD32-30F0BAA214DC}"/>
              </a:ext>
            </a:extLst>
          </p:cNvPr>
          <p:cNvSpPr>
            <a:spLocks noGrp="1"/>
          </p:cNvSpPr>
          <p:nvPr>
            <p:ph type="title"/>
          </p:nvPr>
        </p:nvSpPr>
        <p:spPr/>
        <p:txBody>
          <a:bodyPr/>
          <a:lstStyle/>
          <a:p>
            <a:r>
              <a:rPr lang="en-US" dirty="0"/>
              <a:t>Example: Smart phone</a:t>
            </a:r>
          </a:p>
        </p:txBody>
      </p:sp>
      <p:sp>
        <p:nvSpPr>
          <p:cNvPr id="3" name="Content Placeholder 2">
            <a:extLst>
              <a:ext uri="{FF2B5EF4-FFF2-40B4-BE49-F238E27FC236}">
                <a16:creationId xmlns:a16="http://schemas.microsoft.com/office/drawing/2014/main" xmlns="" id="{642586D8-A29D-2044-A9C6-F5D3EB597672}"/>
              </a:ext>
            </a:extLst>
          </p:cNvPr>
          <p:cNvSpPr>
            <a:spLocks noGrp="1"/>
          </p:cNvSpPr>
          <p:nvPr>
            <p:ph idx="1"/>
          </p:nvPr>
        </p:nvSpPr>
        <p:spPr>
          <a:xfrm>
            <a:off x="1249681" y="1828800"/>
            <a:ext cx="7301492" cy="4876800"/>
          </a:xfrm>
        </p:spPr>
        <p:txBody>
          <a:bodyPr>
            <a:normAutofit lnSpcReduction="10000"/>
          </a:bodyPr>
          <a:lstStyle/>
          <a:p>
            <a:r>
              <a:rPr lang="en-US" b="1" dirty="0"/>
              <a:t>Portability</a:t>
            </a:r>
            <a:r>
              <a:rPr lang="en-US" dirty="0"/>
              <a:t>: carry it anywhere</a:t>
            </a:r>
          </a:p>
          <a:p>
            <a:r>
              <a:rPr lang="en-US" b="1" dirty="0"/>
              <a:t>Miniaturization</a:t>
            </a:r>
            <a:r>
              <a:rPr lang="en-US" dirty="0"/>
              <a:t>: make it possible to fit device in your pocket</a:t>
            </a:r>
          </a:p>
          <a:p>
            <a:r>
              <a:rPr lang="en-US" b="1" dirty="0"/>
              <a:t>Connectivity</a:t>
            </a:r>
            <a:r>
              <a:rPr lang="en-US" dirty="0"/>
              <a:t>: </a:t>
            </a:r>
            <a:r>
              <a:rPr lang="en-US" dirty="0" err="1"/>
              <a:t>WiFi</a:t>
            </a:r>
            <a:r>
              <a:rPr lang="en-US" dirty="0"/>
              <a:t>, 4G LTE, cellular, Bluetooth</a:t>
            </a:r>
          </a:p>
          <a:p>
            <a:r>
              <a:rPr lang="en-US" b="1" dirty="0"/>
              <a:t>Convergence</a:t>
            </a:r>
            <a:r>
              <a:rPr lang="en-US" dirty="0"/>
              <a:t>: phone, camera, gaming, video streaming, music player, …</a:t>
            </a:r>
          </a:p>
          <a:p>
            <a:r>
              <a:rPr lang="en-US" b="1" dirty="0"/>
              <a:t>Divergence</a:t>
            </a:r>
            <a:r>
              <a:rPr lang="en-US" dirty="0"/>
              <a:t>: ?</a:t>
            </a:r>
          </a:p>
          <a:p>
            <a:r>
              <a:rPr lang="en-US" b="1" dirty="0"/>
              <a:t>Applications</a:t>
            </a:r>
            <a:r>
              <a:rPr lang="en-US" dirty="0"/>
              <a:t>: ”Rise of the Apps”</a:t>
            </a:r>
          </a:p>
          <a:p>
            <a:r>
              <a:rPr lang="en-US" b="1" dirty="0"/>
              <a:t>Digital Ecosystem</a:t>
            </a:r>
            <a:r>
              <a:rPr lang="en-US" dirty="0"/>
              <a:t>: social networks, distributed gaming, work applications</a:t>
            </a:r>
          </a:p>
        </p:txBody>
      </p:sp>
    </p:spTree>
    <p:extLst>
      <p:ext uri="{BB962C8B-B14F-4D97-AF65-F5344CB8AC3E}">
        <p14:creationId xmlns:p14="http://schemas.microsoft.com/office/powerpoint/2010/main" val="191709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C07B43-24A0-9B40-A3F2-C872C99BF95B}"/>
              </a:ext>
            </a:extLst>
          </p:cNvPr>
          <p:cNvSpPr>
            <a:spLocks noGrp="1"/>
          </p:cNvSpPr>
          <p:nvPr>
            <p:ph type="title"/>
          </p:nvPr>
        </p:nvSpPr>
        <p:spPr>
          <a:xfrm>
            <a:off x="1254094" y="421895"/>
            <a:ext cx="8169306" cy="1165817"/>
          </a:xfrm>
        </p:spPr>
        <p:txBody>
          <a:bodyPr/>
          <a:lstStyle/>
          <a:p>
            <a:r>
              <a:rPr lang="en-US" dirty="0"/>
              <a:t>Trends in Mobile: Phone Subscribers</a:t>
            </a:r>
          </a:p>
        </p:txBody>
      </p:sp>
      <p:pic>
        <p:nvPicPr>
          <p:cNvPr id="4" name="Picture 3">
            <a:extLst>
              <a:ext uri="{FF2B5EF4-FFF2-40B4-BE49-F238E27FC236}">
                <a16:creationId xmlns:a16="http://schemas.microsoft.com/office/drawing/2014/main" xmlns="" id="{2A55F502-2CD8-D543-8150-DCD608028F3C}"/>
              </a:ext>
            </a:extLst>
          </p:cNvPr>
          <p:cNvPicPr>
            <a:picLocks noChangeAspect="1"/>
          </p:cNvPicPr>
          <p:nvPr/>
        </p:nvPicPr>
        <p:blipFill>
          <a:blip r:embed="rId2"/>
          <a:stretch>
            <a:fillRect/>
          </a:stretch>
        </p:blipFill>
        <p:spPr>
          <a:xfrm>
            <a:off x="1651000" y="1905000"/>
            <a:ext cx="6984546" cy="4495800"/>
          </a:xfrm>
          <a:prstGeom prst="rect">
            <a:avLst/>
          </a:prstGeom>
        </p:spPr>
      </p:pic>
    </p:spTree>
    <p:extLst>
      <p:ext uri="{BB962C8B-B14F-4D97-AF65-F5344CB8AC3E}">
        <p14:creationId xmlns:p14="http://schemas.microsoft.com/office/powerpoint/2010/main" val="119765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C07B43-24A0-9B40-A3F2-C872C99BF95B}"/>
              </a:ext>
            </a:extLst>
          </p:cNvPr>
          <p:cNvSpPr>
            <a:spLocks noGrp="1"/>
          </p:cNvSpPr>
          <p:nvPr>
            <p:ph type="title"/>
          </p:nvPr>
        </p:nvSpPr>
        <p:spPr>
          <a:xfrm>
            <a:off x="1254094" y="421895"/>
            <a:ext cx="8169306" cy="1165817"/>
          </a:xfrm>
        </p:spPr>
        <p:txBody>
          <a:bodyPr/>
          <a:lstStyle/>
          <a:p>
            <a:r>
              <a:rPr lang="en-US" dirty="0"/>
              <a:t>Trends in Mobile: Phone Subscribers</a:t>
            </a:r>
          </a:p>
        </p:txBody>
      </p:sp>
      <p:pic>
        <p:nvPicPr>
          <p:cNvPr id="3" name="Picture 2">
            <a:extLst>
              <a:ext uri="{FF2B5EF4-FFF2-40B4-BE49-F238E27FC236}">
                <a16:creationId xmlns:a16="http://schemas.microsoft.com/office/drawing/2014/main" xmlns="" id="{F7B0DF78-778D-5648-9FEB-0F45834216D9}"/>
              </a:ext>
            </a:extLst>
          </p:cNvPr>
          <p:cNvPicPr>
            <a:picLocks noChangeAspect="1"/>
          </p:cNvPicPr>
          <p:nvPr/>
        </p:nvPicPr>
        <p:blipFill>
          <a:blip r:embed="rId2"/>
          <a:stretch>
            <a:fillRect/>
          </a:stretch>
        </p:blipFill>
        <p:spPr>
          <a:xfrm>
            <a:off x="982647" y="1828800"/>
            <a:ext cx="8712200" cy="4889500"/>
          </a:xfrm>
          <a:prstGeom prst="rect">
            <a:avLst/>
          </a:prstGeom>
        </p:spPr>
      </p:pic>
    </p:spTree>
    <p:extLst>
      <p:ext uri="{BB962C8B-B14F-4D97-AF65-F5344CB8AC3E}">
        <p14:creationId xmlns:p14="http://schemas.microsoft.com/office/powerpoint/2010/main" val="173438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832C64-5C3C-D84B-8316-97828D96BCD4}"/>
              </a:ext>
            </a:extLst>
          </p:cNvPr>
          <p:cNvSpPr>
            <a:spLocks noGrp="1"/>
          </p:cNvSpPr>
          <p:nvPr>
            <p:ph type="title"/>
          </p:nvPr>
        </p:nvSpPr>
        <p:spPr/>
        <p:txBody>
          <a:bodyPr/>
          <a:lstStyle/>
          <a:p>
            <a:r>
              <a:rPr lang="en-US" dirty="0"/>
              <a:t>Trends in Mobile: Shopping</a:t>
            </a:r>
          </a:p>
        </p:txBody>
      </p:sp>
      <p:pic>
        <p:nvPicPr>
          <p:cNvPr id="4" name="Picture 3">
            <a:extLst>
              <a:ext uri="{FF2B5EF4-FFF2-40B4-BE49-F238E27FC236}">
                <a16:creationId xmlns:a16="http://schemas.microsoft.com/office/drawing/2014/main" xmlns="" id="{1987DAF0-8967-D741-B350-6A8207C7AE4C}"/>
              </a:ext>
            </a:extLst>
          </p:cNvPr>
          <p:cNvPicPr>
            <a:picLocks noChangeAspect="1"/>
          </p:cNvPicPr>
          <p:nvPr/>
        </p:nvPicPr>
        <p:blipFill>
          <a:blip r:embed="rId2"/>
          <a:stretch>
            <a:fillRect/>
          </a:stretch>
        </p:blipFill>
        <p:spPr>
          <a:xfrm>
            <a:off x="508000" y="2362200"/>
            <a:ext cx="4369511" cy="3124200"/>
          </a:xfrm>
          <a:prstGeom prst="rect">
            <a:avLst/>
          </a:prstGeom>
        </p:spPr>
      </p:pic>
      <p:pic>
        <p:nvPicPr>
          <p:cNvPr id="5" name="Picture 4">
            <a:extLst>
              <a:ext uri="{FF2B5EF4-FFF2-40B4-BE49-F238E27FC236}">
                <a16:creationId xmlns:a16="http://schemas.microsoft.com/office/drawing/2014/main" xmlns="" id="{858E8F88-D002-1D42-9240-42428B4C9647}"/>
              </a:ext>
            </a:extLst>
          </p:cNvPr>
          <p:cNvPicPr>
            <a:picLocks noChangeAspect="1"/>
          </p:cNvPicPr>
          <p:nvPr/>
        </p:nvPicPr>
        <p:blipFill>
          <a:blip r:embed="rId3"/>
          <a:stretch>
            <a:fillRect/>
          </a:stretch>
        </p:blipFill>
        <p:spPr>
          <a:xfrm>
            <a:off x="5156200" y="2362200"/>
            <a:ext cx="4511843" cy="3143250"/>
          </a:xfrm>
          <a:prstGeom prst="rect">
            <a:avLst/>
          </a:prstGeom>
        </p:spPr>
      </p:pic>
    </p:spTree>
    <p:extLst>
      <p:ext uri="{BB962C8B-B14F-4D97-AF65-F5344CB8AC3E}">
        <p14:creationId xmlns:p14="http://schemas.microsoft.com/office/powerpoint/2010/main" val="2027010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553E27-3DD8-C342-8C6B-2241B247599E}"/>
              </a:ext>
            </a:extLst>
          </p:cNvPr>
          <p:cNvSpPr>
            <a:spLocks noGrp="1"/>
          </p:cNvSpPr>
          <p:nvPr>
            <p:ph type="title"/>
          </p:nvPr>
        </p:nvSpPr>
        <p:spPr/>
        <p:txBody>
          <a:bodyPr/>
          <a:lstStyle/>
          <a:p>
            <a:r>
              <a:rPr lang="en-US" dirty="0"/>
              <a:t>Trends in Mobile: Wearables</a:t>
            </a:r>
          </a:p>
        </p:txBody>
      </p:sp>
      <p:pic>
        <p:nvPicPr>
          <p:cNvPr id="4" name="Picture 3">
            <a:extLst>
              <a:ext uri="{FF2B5EF4-FFF2-40B4-BE49-F238E27FC236}">
                <a16:creationId xmlns:a16="http://schemas.microsoft.com/office/drawing/2014/main" xmlns="" id="{F621772C-05D2-E148-BECD-C8B2654DFC66}"/>
              </a:ext>
            </a:extLst>
          </p:cNvPr>
          <p:cNvPicPr>
            <a:picLocks noChangeAspect="1"/>
          </p:cNvPicPr>
          <p:nvPr/>
        </p:nvPicPr>
        <p:blipFill>
          <a:blip r:embed="rId2"/>
          <a:stretch>
            <a:fillRect/>
          </a:stretch>
        </p:blipFill>
        <p:spPr>
          <a:xfrm>
            <a:off x="0" y="1587712"/>
            <a:ext cx="10160000" cy="5059680"/>
          </a:xfrm>
          <a:prstGeom prst="rect">
            <a:avLst/>
          </a:prstGeom>
        </p:spPr>
      </p:pic>
    </p:spTree>
    <p:extLst>
      <p:ext uri="{BB962C8B-B14F-4D97-AF65-F5344CB8AC3E}">
        <p14:creationId xmlns:p14="http://schemas.microsoft.com/office/powerpoint/2010/main" val="80304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66B54D-5131-8148-8C95-A30E718DE691}"/>
              </a:ext>
            </a:extLst>
          </p:cNvPr>
          <p:cNvSpPr>
            <a:spLocks noGrp="1"/>
          </p:cNvSpPr>
          <p:nvPr>
            <p:ph type="title"/>
          </p:nvPr>
        </p:nvSpPr>
        <p:spPr/>
        <p:txBody>
          <a:bodyPr/>
          <a:lstStyle/>
          <a:p>
            <a:r>
              <a:rPr lang="en-US" dirty="0"/>
              <a:t>Trends in Mobile: Health care</a:t>
            </a:r>
          </a:p>
        </p:txBody>
      </p:sp>
      <p:pic>
        <p:nvPicPr>
          <p:cNvPr id="4" name="Picture 3">
            <a:extLst>
              <a:ext uri="{FF2B5EF4-FFF2-40B4-BE49-F238E27FC236}">
                <a16:creationId xmlns:a16="http://schemas.microsoft.com/office/drawing/2014/main" xmlns="" id="{89E6ABBB-B7AA-D94C-98FD-81F9E8987833}"/>
              </a:ext>
            </a:extLst>
          </p:cNvPr>
          <p:cNvPicPr>
            <a:picLocks noChangeAspect="1"/>
          </p:cNvPicPr>
          <p:nvPr/>
        </p:nvPicPr>
        <p:blipFill>
          <a:blip r:embed="rId2"/>
          <a:stretch>
            <a:fillRect/>
          </a:stretch>
        </p:blipFill>
        <p:spPr>
          <a:xfrm>
            <a:off x="1570586" y="1752600"/>
            <a:ext cx="6959600" cy="4969589"/>
          </a:xfrm>
          <a:prstGeom prst="rect">
            <a:avLst/>
          </a:prstGeom>
        </p:spPr>
      </p:pic>
    </p:spTree>
    <p:extLst>
      <p:ext uri="{BB962C8B-B14F-4D97-AF65-F5344CB8AC3E}">
        <p14:creationId xmlns:p14="http://schemas.microsoft.com/office/powerpoint/2010/main" val="1821923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4C9A9BB5-F1EE-42BA-8C5C-923F5B2EEB94}"/>
              </a:ext>
            </a:extLst>
          </p:cNvPr>
          <p:cNvSpPr>
            <a:spLocks noGrp="1"/>
          </p:cNvSpPr>
          <p:nvPr>
            <p:ph type="title"/>
          </p:nvPr>
        </p:nvSpPr>
        <p:spPr/>
        <p:txBody>
          <a:bodyPr/>
          <a:lstStyle/>
          <a:p>
            <a:r>
              <a:rPr lang="en-US" dirty="0"/>
              <a:t>Mobile Computing - Definition</a:t>
            </a:r>
          </a:p>
        </p:txBody>
      </p:sp>
      <p:sp>
        <p:nvSpPr>
          <p:cNvPr id="8" name="object 8"/>
          <p:cNvSpPr txBox="1">
            <a:spLocks noGrp="1"/>
          </p:cNvSpPr>
          <p:nvPr>
            <p:ph idx="1"/>
          </p:nvPr>
        </p:nvSpPr>
        <p:spPr>
          <a:xfrm>
            <a:off x="1249681" y="1828800"/>
            <a:ext cx="7301492" cy="4724400"/>
          </a:xfrm>
        </p:spPr>
        <p:txBody>
          <a:bodyPr>
            <a:normAutofit/>
          </a:bodyPr>
          <a:lstStyle/>
          <a:p>
            <a:r>
              <a:rPr lang="en-US" sz="2200" dirty="0" smtClean="0"/>
              <a:t>A </a:t>
            </a:r>
            <a:r>
              <a:rPr lang="en-US" sz="2200" dirty="0"/>
              <a:t>technology that allows transmission of data without having to be connected to a physical link</a:t>
            </a:r>
            <a:r>
              <a:rPr lang="en-US" sz="2200" dirty="0" smtClean="0"/>
              <a:t>.</a:t>
            </a:r>
            <a:endParaRPr lang="en-US" sz="2200" dirty="0"/>
          </a:p>
          <a:p>
            <a:r>
              <a:rPr lang="en-US" sz="2200" dirty="0"/>
              <a:t>Describes technology that enables people to access network services any</a:t>
            </a:r>
            <a:r>
              <a:rPr lang="en-US" sz="2200" b="1" dirty="0"/>
              <a:t>time</a:t>
            </a:r>
            <a:r>
              <a:rPr lang="en-US" sz="2200" dirty="0"/>
              <a:t> and </a:t>
            </a:r>
            <a:r>
              <a:rPr lang="en-US" sz="2200" dirty="0" smtClean="0"/>
              <a:t>any</a:t>
            </a:r>
            <a:r>
              <a:rPr lang="en-US" sz="2200" b="1" dirty="0" smtClean="0"/>
              <a:t>where</a:t>
            </a:r>
            <a:endParaRPr lang="en-US" sz="2200" dirty="0"/>
          </a:p>
          <a:p>
            <a:r>
              <a:rPr lang="en-US" sz="2200" dirty="0" smtClean="0"/>
              <a:t>From the Latin </a:t>
            </a:r>
            <a:r>
              <a:rPr lang="en-US" sz="2200" dirty="0" err="1" smtClean="0"/>
              <a:t>mobilis</a:t>
            </a:r>
            <a:r>
              <a:rPr lang="en-US" sz="2200" dirty="0" smtClean="0"/>
              <a:t> - “to move”</a:t>
            </a:r>
          </a:p>
          <a:p>
            <a:r>
              <a:rPr lang="en-US" sz="2200" dirty="0" smtClean="0"/>
              <a:t>Two types of mobility:</a:t>
            </a:r>
          </a:p>
          <a:p>
            <a:pPr lvl="1"/>
            <a:r>
              <a:rPr lang="en-US" sz="2200" dirty="0" smtClean="0"/>
              <a:t>Device portability</a:t>
            </a:r>
          </a:p>
          <a:p>
            <a:pPr lvl="1"/>
            <a:r>
              <a:rPr lang="en-US" sz="2200" dirty="0" smtClean="0"/>
              <a:t>User mobility</a:t>
            </a:r>
            <a:endParaRPr lang="en-US"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69DCE7-45A2-7349-AE66-ACA8671AFB93}"/>
              </a:ext>
            </a:extLst>
          </p:cNvPr>
          <p:cNvSpPr>
            <a:spLocks noGrp="1"/>
          </p:cNvSpPr>
          <p:nvPr>
            <p:ph type="title"/>
          </p:nvPr>
        </p:nvSpPr>
        <p:spPr>
          <a:xfrm>
            <a:off x="1254094" y="421895"/>
            <a:ext cx="7483506" cy="1165817"/>
          </a:xfrm>
        </p:spPr>
        <p:txBody>
          <a:bodyPr/>
          <a:lstStyle/>
          <a:p>
            <a:r>
              <a:rPr lang="en-US" dirty="0"/>
              <a:t>Trends in Mobile: Smartphone OS</a:t>
            </a:r>
          </a:p>
        </p:txBody>
      </p:sp>
      <p:pic>
        <p:nvPicPr>
          <p:cNvPr id="4" name="Picture 3">
            <a:extLst>
              <a:ext uri="{FF2B5EF4-FFF2-40B4-BE49-F238E27FC236}">
                <a16:creationId xmlns:a16="http://schemas.microsoft.com/office/drawing/2014/main" xmlns="" id="{CDD0AB31-E5EA-6645-AE30-E6171F618B12}"/>
              </a:ext>
            </a:extLst>
          </p:cNvPr>
          <p:cNvPicPr>
            <a:picLocks noChangeAspect="1"/>
          </p:cNvPicPr>
          <p:nvPr/>
        </p:nvPicPr>
        <p:blipFill>
          <a:blip r:embed="rId2"/>
          <a:stretch>
            <a:fillRect/>
          </a:stretch>
        </p:blipFill>
        <p:spPr>
          <a:xfrm>
            <a:off x="2473244" y="1905000"/>
            <a:ext cx="5045205" cy="4419600"/>
          </a:xfrm>
          <a:prstGeom prst="rect">
            <a:avLst/>
          </a:prstGeom>
        </p:spPr>
      </p:pic>
    </p:spTree>
    <p:extLst>
      <p:ext uri="{BB962C8B-B14F-4D97-AF65-F5344CB8AC3E}">
        <p14:creationId xmlns:p14="http://schemas.microsoft.com/office/powerpoint/2010/main" val="1985080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B31585-C92B-3041-AD05-CE5BF81D4B8A}"/>
              </a:ext>
            </a:extLst>
          </p:cNvPr>
          <p:cNvSpPr>
            <a:spLocks noGrp="1"/>
          </p:cNvSpPr>
          <p:nvPr>
            <p:ph type="title"/>
          </p:nvPr>
        </p:nvSpPr>
        <p:spPr/>
        <p:txBody>
          <a:bodyPr/>
          <a:lstStyle/>
          <a:p>
            <a:r>
              <a:rPr lang="en-US" dirty="0"/>
              <a:t>Wired vs. Wireless</a:t>
            </a:r>
          </a:p>
        </p:txBody>
      </p:sp>
      <p:sp>
        <p:nvSpPr>
          <p:cNvPr id="3" name="Content Placeholder 2">
            <a:extLst>
              <a:ext uri="{FF2B5EF4-FFF2-40B4-BE49-F238E27FC236}">
                <a16:creationId xmlns:a16="http://schemas.microsoft.com/office/drawing/2014/main" xmlns="" id="{439F865E-A9E9-D340-8F39-52F477309AA8}"/>
              </a:ext>
            </a:extLst>
          </p:cNvPr>
          <p:cNvSpPr>
            <a:spLocks noGrp="1"/>
          </p:cNvSpPr>
          <p:nvPr>
            <p:ph idx="1"/>
          </p:nvPr>
        </p:nvSpPr>
        <p:spPr>
          <a:xfrm>
            <a:off x="1249681" y="1828800"/>
            <a:ext cx="4135119" cy="4368800"/>
          </a:xfrm>
        </p:spPr>
        <p:txBody>
          <a:bodyPr>
            <a:normAutofit/>
          </a:bodyPr>
          <a:lstStyle/>
          <a:p>
            <a:pPr marL="0" indent="0">
              <a:buNone/>
            </a:pPr>
            <a:r>
              <a:rPr lang="en-US" sz="2000" u="sng" dirty="0"/>
              <a:t>Wired Networks</a:t>
            </a:r>
          </a:p>
          <a:p>
            <a:r>
              <a:rPr lang="en-US" sz="2000" dirty="0"/>
              <a:t>High bandwidth</a:t>
            </a:r>
          </a:p>
          <a:p>
            <a:r>
              <a:rPr lang="en-US" sz="2000" dirty="0"/>
              <a:t>Low bandwidth variability</a:t>
            </a:r>
          </a:p>
          <a:p>
            <a:r>
              <a:rPr lang="en-US" sz="2000" dirty="0"/>
              <a:t>High power machines</a:t>
            </a:r>
          </a:p>
          <a:p>
            <a:r>
              <a:rPr lang="en-US" sz="2000" dirty="0"/>
              <a:t>High resource machines</a:t>
            </a:r>
          </a:p>
          <a:p>
            <a:r>
              <a:rPr lang="en-US" sz="2000" dirty="0"/>
              <a:t>Need physical access</a:t>
            </a:r>
          </a:p>
          <a:p>
            <a:r>
              <a:rPr lang="en-US" sz="2000" dirty="0"/>
              <a:t>Low delay</a:t>
            </a:r>
          </a:p>
          <a:p>
            <a:endParaRPr lang="en-US" sz="2000" dirty="0"/>
          </a:p>
        </p:txBody>
      </p:sp>
      <p:sp>
        <p:nvSpPr>
          <p:cNvPr id="4" name="Content Placeholder 2">
            <a:extLst>
              <a:ext uri="{FF2B5EF4-FFF2-40B4-BE49-F238E27FC236}">
                <a16:creationId xmlns:a16="http://schemas.microsoft.com/office/drawing/2014/main" xmlns="" id="{20418F0F-F72B-7242-AFAA-3F83805B613B}"/>
              </a:ext>
            </a:extLst>
          </p:cNvPr>
          <p:cNvSpPr txBox="1">
            <a:spLocks/>
          </p:cNvSpPr>
          <p:nvPr/>
        </p:nvSpPr>
        <p:spPr>
          <a:xfrm>
            <a:off x="5232400" y="1828800"/>
            <a:ext cx="3810000" cy="4368800"/>
          </a:xfrm>
          <a:prstGeom prst="rect">
            <a:avLst/>
          </a:prstGeom>
        </p:spPr>
        <p:txBody>
          <a:bodyPr vert="horz" lIns="91440" tIns="45720" rIns="91440" bIns="45720" rtlCol="0" anchor="t">
            <a:normAutofit/>
          </a:bodyPr>
          <a:lstStyle>
            <a:lvl1pPr marL="253997" indent="-253997" algn="l" defTabSz="761992" rtl="0" eaLnBrk="1" latinLnBrk="0" hangingPunct="1">
              <a:lnSpc>
                <a:spcPct val="120000"/>
              </a:lnSpc>
              <a:spcBef>
                <a:spcPts val="1111"/>
              </a:spcBef>
              <a:buClr>
                <a:schemeClr val="accent1"/>
              </a:buClr>
              <a:buSzPct val="100000"/>
              <a:buFont typeface="Arial" panose="020B0604020202020204" pitchFamily="34" charset="0"/>
              <a:buChar char="•"/>
              <a:defRPr sz="2222" kern="1200" cap="none">
                <a:solidFill>
                  <a:schemeClr val="tx1"/>
                </a:solidFill>
                <a:effectLst/>
                <a:latin typeface="+mn-lt"/>
                <a:ea typeface="+mn-ea"/>
                <a:cs typeface="+mn-cs"/>
              </a:defRPr>
            </a:lvl1pPr>
            <a:lvl2pPr marL="761992" indent="-253997" algn="l" defTabSz="761992" rtl="0" eaLnBrk="1" latinLnBrk="0" hangingPunct="1">
              <a:lnSpc>
                <a:spcPct val="120000"/>
              </a:lnSpc>
              <a:spcBef>
                <a:spcPts val="556"/>
              </a:spcBef>
              <a:buClr>
                <a:schemeClr val="accent1"/>
              </a:buClr>
              <a:buSzPct val="100000"/>
              <a:buFont typeface="Arial" panose="020B0604020202020204" pitchFamily="34" charset="0"/>
              <a:buChar char="•"/>
              <a:defRPr sz="1778" kern="1200" cap="none" baseline="0">
                <a:solidFill>
                  <a:schemeClr val="tx1"/>
                </a:solidFill>
                <a:effectLst/>
                <a:latin typeface="+mn-lt"/>
                <a:ea typeface="+mn-ea"/>
                <a:cs typeface="+mn-cs"/>
              </a:defRPr>
            </a:lvl2pPr>
            <a:lvl3pPr marL="1269987" indent="-253997" algn="l" defTabSz="761992" rtl="0" eaLnBrk="1" latinLnBrk="0" hangingPunct="1">
              <a:lnSpc>
                <a:spcPct val="120000"/>
              </a:lnSpc>
              <a:spcBef>
                <a:spcPts val="556"/>
              </a:spcBef>
              <a:buClr>
                <a:schemeClr val="accent1"/>
              </a:buClr>
              <a:buSzPct val="100000"/>
              <a:buFont typeface="Arial" panose="020B0604020202020204" pitchFamily="34" charset="0"/>
              <a:buChar char="•"/>
              <a:defRPr sz="1778" kern="1200" cap="none">
                <a:solidFill>
                  <a:schemeClr val="tx1"/>
                </a:solidFill>
                <a:effectLst/>
                <a:latin typeface="+mn-lt"/>
                <a:ea typeface="+mn-ea"/>
                <a:cs typeface="+mn-cs"/>
              </a:defRPr>
            </a:lvl3pPr>
            <a:lvl4pPr marL="1777982" indent="-253997" algn="l" defTabSz="761992" rtl="0" eaLnBrk="1" latinLnBrk="0" hangingPunct="1">
              <a:lnSpc>
                <a:spcPct val="120000"/>
              </a:lnSpc>
              <a:spcBef>
                <a:spcPts val="556"/>
              </a:spcBef>
              <a:buClr>
                <a:schemeClr val="accent1"/>
              </a:buClr>
              <a:buSzPct val="100000"/>
              <a:buFont typeface="Arial" panose="020B0604020202020204" pitchFamily="34" charset="0"/>
              <a:buChar char="•"/>
              <a:defRPr sz="1556" kern="1200" cap="none" baseline="0">
                <a:solidFill>
                  <a:schemeClr val="tx1"/>
                </a:solidFill>
                <a:effectLst/>
                <a:latin typeface="+mn-lt"/>
                <a:ea typeface="+mn-ea"/>
                <a:cs typeface="+mn-cs"/>
              </a:defRPr>
            </a:lvl4pPr>
            <a:lvl5pPr marL="2285977" indent="-253997" algn="l" defTabSz="761992" rtl="0" eaLnBrk="1" latinLnBrk="0" hangingPunct="1">
              <a:lnSpc>
                <a:spcPct val="120000"/>
              </a:lnSpc>
              <a:spcBef>
                <a:spcPts val="556"/>
              </a:spcBef>
              <a:buClr>
                <a:schemeClr val="accent1"/>
              </a:buClr>
              <a:buSzPct val="100000"/>
              <a:buFont typeface="Arial" panose="020B0604020202020204" pitchFamily="34" charset="0"/>
              <a:buChar char="•"/>
              <a:defRPr sz="1333" kern="1200" cap="none">
                <a:solidFill>
                  <a:schemeClr val="tx1"/>
                </a:solidFill>
                <a:effectLst/>
                <a:latin typeface="+mn-lt"/>
                <a:ea typeface="+mn-ea"/>
                <a:cs typeface="+mn-cs"/>
              </a:defRPr>
            </a:lvl5pPr>
            <a:lvl6pPr marL="2793972" indent="-253997" algn="l" defTabSz="1015990" rtl="0" eaLnBrk="1" latinLnBrk="0" hangingPunct="1">
              <a:lnSpc>
                <a:spcPct val="120000"/>
              </a:lnSpc>
              <a:spcBef>
                <a:spcPts val="556"/>
              </a:spcBef>
              <a:buClr>
                <a:schemeClr val="accent1"/>
              </a:buClr>
              <a:buSzPct val="100000"/>
              <a:buFont typeface="Arial" panose="020B0604020202020204" pitchFamily="34" charset="0"/>
              <a:buChar char="•"/>
              <a:defRPr sz="1333" kern="1200">
                <a:solidFill>
                  <a:schemeClr val="tx1"/>
                </a:solidFill>
                <a:effectLst/>
                <a:latin typeface="+mn-lt"/>
                <a:ea typeface="+mn-ea"/>
                <a:cs typeface="+mn-cs"/>
              </a:defRPr>
            </a:lvl6pPr>
            <a:lvl7pPr marL="3301967" indent="-253997" algn="l" defTabSz="1015990" rtl="0" eaLnBrk="1" latinLnBrk="0" hangingPunct="1">
              <a:lnSpc>
                <a:spcPct val="120000"/>
              </a:lnSpc>
              <a:spcBef>
                <a:spcPts val="556"/>
              </a:spcBef>
              <a:buClr>
                <a:schemeClr val="accent1"/>
              </a:buClr>
              <a:buSzPct val="100000"/>
              <a:buFont typeface="Arial" panose="020B0604020202020204" pitchFamily="34" charset="0"/>
              <a:buChar char="•"/>
              <a:defRPr sz="1333" kern="1200">
                <a:solidFill>
                  <a:schemeClr val="tx1"/>
                </a:solidFill>
                <a:effectLst/>
                <a:latin typeface="+mn-lt"/>
                <a:ea typeface="+mn-ea"/>
                <a:cs typeface="+mn-cs"/>
              </a:defRPr>
            </a:lvl7pPr>
            <a:lvl8pPr marL="3809962" indent="-253997" algn="l" defTabSz="1015990" rtl="0" eaLnBrk="1" latinLnBrk="0" hangingPunct="1">
              <a:lnSpc>
                <a:spcPct val="120000"/>
              </a:lnSpc>
              <a:spcBef>
                <a:spcPts val="556"/>
              </a:spcBef>
              <a:buClr>
                <a:schemeClr val="accent1"/>
              </a:buClr>
              <a:buSzPct val="100000"/>
              <a:buFont typeface="Arial" panose="020B0604020202020204" pitchFamily="34" charset="0"/>
              <a:buChar char="•"/>
              <a:defRPr sz="1333" kern="1200" baseline="0">
                <a:solidFill>
                  <a:schemeClr val="tx1"/>
                </a:solidFill>
                <a:effectLst/>
                <a:latin typeface="+mn-lt"/>
                <a:ea typeface="+mn-ea"/>
                <a:cs typeface="+mn-cs"/>
              </a:defRPr>
            </a:lvl8pPr>
            <a:lvl9pPr marL="4317957" indent="-253997" algn="l" defTabSz="1015990" rtl="0" eaLnBrk="1" latinLnBrk="0" hangingPunct="1">
              <a:lnSpc>
                <a:spcPct val="120000"/>
              </a:lnSpc>
              <a:spcBef>
                <a:spcPts val="556"/>
              </a:spcBef>
              <a:buClr>
                <a:schemeClr val="accent1"/>
              </a:buClr>
              <a:buSzPct val="100000"/>
              <a:buFont typeface="Arial" panose="020B0604020202020204" pitchFamily="34" charset="0"/>
              <a:buChar char="•"/>
              <a:defRPr sz="1333" kern="1200" baseline="0">
                <a:solidFill>
                  <a:schemeClr val="tx1"/>
                </a:solidFill>
                <a:effectLst/>
                <a:latin typeface="+mn-lt"/>
                <a:ea typeface="+mn-ea"/>
                <a:cs typeface="+mn-cs"/>
              </a:defRPr>
            </a:lvl9pPr>
          </a:lstStyle>
          <a:p>
            <a:pPr marL="0" indent="0">
              <a:buNone/>
            </a:pPr>
            <a:r>
              <a:rPr lang="en-US" sz="2000" u="sng" dirty="0"/>
              <a:t>Wireless Networks</a:t>
            </a:r>
          </a:p>
          <a:p>
            <a:r>
              <a:rPr lang="en-US" sz="2000" dirty="0"/>
              <a:t>Low bandwidth</a:t>
            </a:r>
          </a:p>
          <a:p>
            <a:r>
              <a:rPr lang="en-US" sz="2000" dirty="0"/>
              <a:t>High bandwidth variability</a:t>
            </a:r>
          </a:p>
          <a:p>
            <a:r>
              <a:rPr lang="en-US" sz="2000" dirty="0"/>
              <a:t>Low power machines</a:t>
            </a:r>
          </a:p>
          <a:p>
            <a:r>
              <a:rPr lang="en-US" sz="2000" dirty="0"/>
              <a:t>Low resource machines</a:t>
            </a:r>
          </a:p>
          <a:p>
            <a:r>
              <a:rPr lang="en-US" sz="2000" dirty="0"/>
              <a:t>Need proximity</a:t>
            </a:r>
          </a:p>
          <a:p>
            <a:r>
              <a:rPr lang="en-US" sz="2000" dirty="0"/>
              <a:t>Higher </a:t>
            </a:r>
            <a:r>
              <a:rPr lang="en-US" sz="2000" dirty="0" smtClean="0"/>
              <a:t>delay</a:t>
            </a:r>
          </a:p>
          <a:p>
            <a:r>
              <a:rPr lang="en-US" sz="2000" dirty="0" smtClean="0"/>
              <a:t>Less secure</a:t>
            </a:r>
            <a:endParaRPr lang="en-US" sz="2000" dirty="0"/>
          </a:p>
        </p:txBody>
      </p:sp>
    </p:spTree>
    <p:extLst>
      <p:ext uri="{BB962C8B-B14F-4D97-AF65-F5344CB8AC3E}">
        <p14:creationId xmlns:p14="http://schemas.microsoft.com/office/powerpoint/2010/main" val="2678042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6AA2E7-0F80-454B-8373-64AC28524B3A}"/>
              </a:ext>
            </a:extLst>
          </p:cNvPr>
          <p:cNvSpPr>
            <a:spLocks noGrp="1"/>
          </p:cNvSpPr>
          <p:nvPr>
            <p:ph type="title"/>
          </p:nvPr>
        </p:nvSpPr>
        <p:spPr/>
        <p:txBody>
          <a:bodyPr/>
          <a:lstStyle/>
          <a:p>
            <a:r>
              <a:rPr lang="en-US" dirty="0"/>
              <a:t>Why Mobile?</a:t>
            </a:r>
          </a:p>
        </p:txBody>
      </p:sp>
      <p:sp>
        <p:nvSpPr>
          <p:cNvPr id="3" name="Content Placeholder 2">
            <a:extLst>
              <a:ext uri="{FF2B5EF4-FFF2-40B4-BE49-F238E27FC236}">
                <a16:creationId xmlns:a16="http://schemas.microsoft.com/office/drawing/2014/main" xmlns="" id="{18717DD8-2150-BC4A-BF7F-F0C0F0C0A3FE}"/>
              </a:ext>
            </a:extLst>
          </p:cNvPr>
          <p:cNvSpPr>
            <a:spLocks noGrp="1"/>
          </p:cNvSpPr>
          <p:nvPr>
            <p:ph idx="1"/>
          </p:nvPr>
        </p:nvSpPr>
        <p:spPr/>
        <p:txBody>
          <a:bodyPr/>
          <a:lstStyle/>
          <a:p>
            <a:r>
              <a:rPr lang="en-US" dirty="0"/>
              <a:t>Enables anywhere / anytime connectivity</a:t>
            </a:r>
          </a:p>
          <a:p>
            <a:r>
              <a:rPr lang="en-US" dirty="0"/>
              <a:t>Bring communication to areas without preexisting infrastructure</a:t>
            </a:r>
          </a:p>
          <a:p>
            <a:r>
              <a:rPr lang="en-US" dirty="0"/>
              <a:t>Enable mobility</a:t>
            </a:r>
          </a:p>
          <a:p>
            <a:r>
              <a:rPr lang="en-US" dirty="0"/>
              <a:t>Enable new applications</a:t>
            </a:r>
          </a:p>
        </p:txBody>
      </p:sp>
    </p:spTree>
    <p:extLst>
      <p:ext uri="{BB962C8B-B14F-4D97-AF65-F5344CB8AC3E}">
        <p14:creationId xmlns:p14="http://schemas.microsoft.com/office/powerpoint/2010/main" val="31520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49691C-FE97-4F43-8D37-0AFAA9EBDA6D}"/>
              </a:ext>
            </a:extLst>
          </p:cNvPr>
          <p:cNvSpPr>
            <a:spLocks noGrp="1"/>
          </p:cNvSpPr>
          <p:nvPr>
            <p:ph type="title"/>
          </p:nvPr>
        </p:nvSpPr>
        <p:spPr/>
        <p:txBody>
          <a:bodyPr/>
          <a:lstStyle/>
          <a:p>
            <a:r>
              <a:rPr lang="en-US" dirty="0"/>
              <a:t>Evolution of mobile computing</a:t>
            </a:r>
          </a:p>
        </p:txBody>
      </p:sp>
      <p:sp>
        <p:nvSpPr>
          <p:cNvPr id="3" name="Content Placeholder 2">
            <a:extLst>
              <a:ext uri="{FF2B5EF4-FFF2-40B4-BE49-F238E27FC236}">
                <a16:creationId xmlns:a16="http://schemas.microsoft.com/office/drawing/2014/main" xmlns="" id="{B9808535-EFA2-2F42-BAA5-C5AC74B240C6}"/>
              </a:ext>
            </a:extLst>
          </p:cNvPr>
          <p:cNvSpPr>
            <a:spLocks noGrp="1"/>
          </p:cNvSpPr>
          <p:nvPr>
            <p:ph idx="1"/>
          </p:nvPr>
        </p:nvSpPr>
        <p:spPr/>
        <p:txBody>
          <a:bodyPr>
            <a:noAutofit/>
          </a:bodyPr>
          <a:lstStyle/>
          <a:p>
            <a:r>
              <a:rPr lang="en-US" sz="2200" dirty="0"/>
              <a:t>Can be categorized into seven major focus areas</a:t>
            </a:r>
          </a:p>
          <a:p>
            <a:pPr lvl="1"/>
            <a:r>
              <a:rPr lang="en-US" sz="2200" dirty="0"/>
              <a:t>Portability</a:t>
            </a:r>
          </a:p>
          <a:p>
            <a:pPr lvl="1"/>
            <a:r>
              <a:rPr lang="en-US" sz="2200" dirty="0"/>
              <a:t>Miniaturization</a:t>
            </a:r>
          </a:p>
          <a:p>
            <a:pPr lvl="1"/>
            <a:r>
              <a:rPr lang="en-US" sz="2200" dirty="0"/>
              <a:t>Connectivity</a:t>
            </a:r>
          </a:p>
          <a:p>
            <a:pPr lvl="1"/>
            <a:r>
              <a:rPr lang="en-US" sz="2200" dirty="0"/>
              <a:t>Convergence</a:t>
            </a:r>
          </a:p>
          <a:p>
            <a:pPr lvl="1"/>
            <a:r>
              <a:rPr lang="en-US" sz="2200" dirty="0"/>
              <a:t>Divergence</a:t>
            </a:r>
          </a:p>
          <a:p>
            <a:pPr lvl="1"/>
            <a:r>
              <a:rPr lang="en-US" sz="2200" dirty="0"/>
              <a:t>Apps</a:t>
            </a:r>
          </a:p>
          <a:p>
            <a:pPr lvl="1"/>
            <a:r>
              <a:rPr lang="en-US" sz="2200" dirty="0"/>
              <a:t>Digital ecosystem</a:t>
            </a:r>
          </a:p>
          <a:p>
            <a:r>
              <a:rPr lang="en-US" sz="2200" dirty="0"/>
              <a:t>Each section is a different area that was focused on making mobile computing what it is today</a:t>
            </a:r>
          </a:p>
        </p:txBody>
      </p:sp>
    </p:spTree>
    <p:extLst>
      <p:ext uri="{BB962C8B-B14F-4D97-AF65-F5344CB8AC3E}">
        <p14:creationId xmlns:p14="http://schemas.microsoft.com/office/powerpoint/2010/main" val="188762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635CC5-FB49-524A-B015-F4A1BAAD8587}"/>
              </a:ext>
            </a:extLst>
          </p:cNvPr>
          <p:cNvSpPr>
            <a:spLocks noGrp="1"/>
          </p:cNvSpPr>
          <p:nvPr>
            <p:ph type="title"/>
          </p:nvPr>
        </p:nvSpPr>
        <p:spPr/>
        <p:txBody>
          <a:bodyPr/>
          <a:lstStyle/>
          <a:p>
            <a:r>
              <a:rPr lang="en-US" dirty="0"/>
              <a:t>Portability</a:t>
            </a:r>
          </a:p>
        </p:txBody>
      </p:sp>
      <p:sp>
        <p:nvSpPr>
          <p:cNvPr id="3" name="Content Placeholder 2">
            <a:extLst>
              <a:ext uri="{FF2B5EF4-FFF2-40B4-BE49-F238E27FC236}">
                <a16:creationId xmlns:a16="http://schemas.microsoft.com/office/drawing/2014/main" xmlns="" id="{A47900D0-1637-2D49-B90D-D17863FF36BB}"/>
              </a:ext>
            </a:extLst>
          </p:cNvPr>
          <p:cNvSpPr>
            <a:spLocks noGrp="1"/>
          </p:cNvSpPr>
          <p:nvPr>
            <p:ph idx="1"/>
          </p:nvPr>
        </p:nvSpPr>
        <p:spPr/>
        <p:txBody>
          <a:bodyPr/>
          <a:lstStyle/>
          <a:p>
            <a:pPr marL="0" indent="0">
              <a:buNone/>
            </a:pPr>
            <a:r>
              <a:rPr lang="en-US" dirty="0"/>
              <a:t>Reducing the size / weight of hardware to allow physically moving hardware easier</a:t>
            </a:r>
          </a:p>
        </p:txBody>
      </p:sp>
      <p:pic>
        <p:nvPicPr>
          <p:cNvPr id="5" name="Picture 4">
            <a:extLst>
              <a:ext uri="{FF2B5EF4-FFF2-40B4-BE49-F238E27FC236}">
                <a16:creationId xmlns:a16="http://schemas.microsoft.com/office/drawing/2014/main" xmlns="" id="{50DB5936-7A3B-F545-85E9-35CC879D1626}"/>
              </a:ext>
            </a:extLst>
          </p:cNvPr>
          <p:cNvPicPr>
            <a:picLocks noChangeAspect="1"/>
          </p:cNvPicPr>
          <p:nvPr/>
        </p:nvPicPr>
        <p:blipFill>
          <a:blip r:embed="rId3"/>
          <a:stretch>
            <a:fillRect/>
          </a:stretch>
        </p:blipFill>
        <p:spPr>
          <a:xfrm>
            <a:off x="736600" y="3149600"/>
            <a:ext cx="3988594" cy="3048000"/>
          </a:xfrm>
          <a:prstGeom prst="rect">
            <a:avLst/>
          </a:prstGeom>
        </p:spPr>
      </p:pic>
      <p:pic>
        <p:nvPicPr>
          <p:cNvPr id="6" name="Picture 5">
            <a:extLst>
              <a:ext uri="{FF2B5EF4-FFF2-40B4-BE49-F238E27FC236}">
                <a16:creationId xmlns:a16="http://schemas.microsoft.com/office/drawing/2014/main" xmlns="" id="{3B08BF98-BCFF-F940-8D6C-14A2434DAFAA}"/>
              </a:ext>
            </a:extLst>
          </p:cNvPr>
          <p:cNvPicPr>
            <a:picLocks noChangeAspect="1"/>
          </p:cNvPicPr>
          <p:nvPr/>
        </p:nvPicPr>
        <p:blipFill>
          <a:blip r:embed="rId4"/>
          <a:stretch>
            <a:fillRect/>
          </a:stretch>
        </p:blipFill>
        <p:spPr>
          <a:xfrm>
            <a:off x="5238275" y="3387725"/>
            <a:ext cx="4576500" cy="2571750"/>
          </a:xfrm>
          <a:prstGeom prst="rect">
            <a:avLst/>
          </a:prstGeom>
        </p:spPr>
      </p:pic>
    </p:spTree>
    <p:extLst>
      <p:ext uri="{BB962C8B-B14F-4D97-AF65-F5344CB8AC3E}">
        <p14:creationId xmlns:p14="http://schemas.microsoft.com/office/powerpoint/2010/main" val="3944726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5E224-5285-4846-95BD-3369990C725D}"/>
              </a:ext>
            </a:extLst>
          </p:cNvPr>
          <p:cNvSpPr>
            <a:spLocks noGrp="1"/>
          </p:cNvSpPr>
          <p:nvPr>
            <p:ph type="title"/>
          </p:nvPr>
        </p:nvSpPr>
        <p:spPr/>
        <p:txBody>
          <a:bodyPr/>
          <a:lstStyle/>
          <a:p>
            <a:r>
              <a:rPr lang="en-US" dirty="0"/>
              <a:t>Miniaturization</a:t>
            </a:r>
          </a:p>
        </p:txBody>
      </p:sp>
      <p:sp>
        <p:nvSpPr>
          <p:cNvPr id="3" name="Content Placeholder 2">
            <a:extLst>
              <a:ext uri="{FF2B5EF4-FFF2-40B4-BE49-F238E27FC236}">
                <a16:creationId xmlns:a16="http://schemas.microsoft.com/office/drawing/2014/main" xmlns="" id="{C50FA30A-534C-AA4A-AFF6-9D28E5E087FE}"/>
              </a:ext>
            </a:extLst>
          </p:cNvPr>
          <p:cNvSpPr>
            <a:spLocks noGrp="1"/>
          </p:cNvSpPr>
          <p:nvPr>
            <p:ph idx="1"/>
          </p:nvPr>
        </p:nvSpPr>
        <p:spPr>
          <a:xfrm>
            <a:off x="1249681" y="1828800"/>
            <a:ext cx="7301492" cy="4953000"/>
          </a:xfrm>
        </p:spPr>
        <p:txBody>
          <a:bodyPr>
            <a:normAutofit lnSpcReduction="10000"/>
          </a:bodyPr>
          <a:lstStyle/>
          <a:p>
            <a:pPr marL="0" indent="0">
              <a:buNone/>
            </a:pPr>
            <a:r>
              <a:rPr lang="en-US" dirty="0"/>
              <a:t>Creating smaller components that allow the use of mobile devices</a:t>
            </a:r>
          </a:p>
          <a:p>
            <a:endParaRPr lang="en-US" dirty="0"/>
          </a:p>
          <a:p>
            <a:endParaRPr lang="en-US" dirty="0"/>
          </a:p>
          <a:p>
            <a:endParaRPr lang="en-US" dirty="0"/>
          </a:p>
          <a:p>
            <a:endParaRPr lang="en-US" dirty="0"/>
          </a:p>
          <a:p>
            <a:endParaRPr lang="en-US" dirty="0"/>
          </a:p>
          <a:p>
            <a:endParaRPr lang="en-US" dirty="0"/>
          </a:p>
          <a:p>
            <a:pPr marL="0" indent="0">
              <a:buNone/>
            </a:pPr>
            <a:r>
              <a:rPr lang="en-US" b="1" dirty="0"/>
              <a:t>Moore’s Law</a:t>
            </a:r>
            <a:r>
              <a:rPr lang="en-US" dirty="0"/>
              <a:t> – The number of transistors in an integrated circuit doubles every two years.</a:t>
            </a:r>
          </a:p>
        </p:txBody>
      </p:sp>
      <p:pic>
        <p:nvPicPr>
          <p:cNvPr id="4" name="Picture 3">
            <a:extLst>
              <a:ext uri="{FF2B5EF4-FFF2-40B4-BE49-F238E27FC236}">
                <a16:creationId xmlns:a16="http://schemas.microsoft.com/office/drawing/2014/main" xmlns="" id="{10E572BF-8AB4-4543-9D38-F9B2712C18A8}"/>
              </a:ext>
            </a:extLst>
          </p:cNvPr>
          <p:cNvPicPr>
            <a:picLocks noChangeAspect="1"/>
          </p:cNvPicPr>
          <p:nvPr/>
        </p:nvPicPr>
        <p:blipFill>
          <a:blip r:embed="rId2"/>
          <a:stretch>
            <a:fillRect/>
          </a:stretch>
        </p:blipFill>
        <p:spPr>
          <a:xfrm>
            <a:off x="6872360" y="2861572"/>
            <a:ext cx="1674375" cy="2604583"/>
          </a:xfrm>
          <a:prstGeom prst="rect">
            <a:avLst/>
          </a:prstGeom>
        </p:spPr>
      </p:pic>
      <p:pic>
        <p:nvPicPr>
          <p:cNvPr id="5" name="Picture 4">
            <a:extLst>
              <a:ext uri="{FF2B5EF4-FFF2-40B4-BE49-F238E27FC236}">
                <a16:creationId xmlns:a16="http://schemas.microsoft.com/office/drawing/2014/main" xmlns="" id="{8A884856-0156-BD42-91B3-99EA6F2B2F9E}"/>
              </a:ext>
            </a:extLst>
          </p:cNvPr>
          <p:cNvPicPr>
            <a:picLocks noChangeAspect="1"/>
          </p:cNvPicPr>
          <p:nvPr/>
        </p:nvPicPr>
        <p:blipFill>
          <a:blip r:embed="rId3"/>
          <a:stretch>
            <a:fillRect/>
          </a:stretch>
        </p:blipFill>
        <p:spPr>
          <a:xfrm>
            <a:off x="4381494" y="2861572"/>
            <a:ext cx="1830848" cy="2262114"/>
          </a:xfrm>
          <a:prstGeom prst="rect">
            <a:avLst/>
          </a:prstGeom>
        </p:spPr>
      </p:pic>
      <p:pic>
        <p:nvPicPr>
          <p:cNvPr id="6" name="Picture 5">
            <a:extLst>
              <a:ext uri="{FF2B5EF4-FFF2-40B4-BE49-F238E27FC236}">
                <a16:creationId xmlns:a16="http://schemas.microsoft.com/office/drawing/2014/main" xmlns="" id="{5E52A396-6237-B649-9EA2-6DEC47D49931}"/>
              </a:ext>
            </a:extLst>
          </p:cNvPr>
          <p:cNvPicPr>
            <a:picLocks noChangeAspect="1"/>
          </p:cNvPicPr>
          <p:nvPr/>
        </p:nvPicPr>
        <p:blipFill>
          <a:blip r:embed="rId4"/>
          <a:stretch>
            <a:fillRect/>
          </a:stretch>
        </p:blipFill>
        <p:spPr>
          <a:xfrm>
            <a:off x="1249681" y="2990994"/>
            <a:ext cx="2623831" cy="2628611"/>
          </a:xfrm>
          <a:prstGeom prst="rect">
            <a:avLst/>
          </a:prstGeom>
        </p:spPr>
      </p:pic>
    </p:spTree>
    <p:extLst>
      <p:ext uri="{BB962C8B-B14F-4D97-AF65-F5344CB8AC3E}">
        <p14:creationId xmlns:p14="http://schemas.microsoft.com/office/powerpoint/2010/main" val="2066598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8D3D917-1C4E-424E-BB17-E9A2F5766315}"/>
              </a:ext>
            </a:extLst>
          </p:cNvPr>
          <p:cNvPicPr>
            <a:picLocks noChangeAspect="1"/>
          </p:cNvPicPr>
          <p:nvPr/>
        </p:nvPicPr>
        <p:blipFill>
          <a:blip r:embed="rId2"/>
          <a:stretch>
            <a:fillRect/>
          </a:stretch>
        </p:blipFill>
        <p:spPr>
          <a:xfrm>
            <a:off x="0" y="98507"/>
            <a:ext cx="10160000" cy="7422986"/>
          </a:xfrm>
          <a:prstGeom prst="rect">
            <a:avLst/>
          </a:prstGeom>
        </p:spPr>
      </p:pic>
    </p:spTree>
    <p:extLst>
      <p:ext uri="{BB962C8B-B14F-4D97-AF65-F5344CB8AC3E}">
        <p14:creationId xmlns:p14="http://schemas.microsoft.com/office/powerpoint/2010/main" val="294659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D5E224-5285-4846-95BD-3369990C725D}"/>
              </a:ext>
            </a:extLst>
          </p:cNvPr>
          <p:cNvSpPr>
            <a:spLocks noGrp="1"/>
          </p:cNvSpPr>
          <p:nvPr>
            <p:ph type="title"/>
          </p:nvPr>
        </p:nvSpPr>
        <p:spPr/>
        <p:txBody>
          <a:bodyPr/>
          <a:lstStyle/>
          <a:p>
            <a:r>
              <a:rPr lang="en-US" dirty="0"/>
              <a:t>Connectivity</a:t>
            </a:r>
          </a:p>
        </p:txBody>
      </p:sp>
      <p:sp>
        <p:nvSpPr>
          <p:cNvPr id="3" name="Content Placeholder 2">
            <a:extLst>
              <a:ext uri="{FF2B5EF4-FFF2-40B4-BE49-F238E27FC236}">
                <a16:creationId xmlns:a16="http://schemas.microsoft.com/office/drawing/2014/main" xmlns="" id="{C50FA30A-534C-AA4A-AFF6-9D28E5E087FE}"/>
              </a:ext>
            </a:extLst>
          </p:cNvPr>
          <p:cNvSpPr>
            <a:spLocks noGrp="1"/>
          </p:cNvSpPr>
          <p:nvPr>
            <p:ph idx="1"/>
          </p:nvPr>
        </p:nvSpPr>
        <p:spPr/>
        <p:txBody>
          <a:bodyPr/>
          <a:lstStyle/>
          <a:p>
            <a:pPr marL="0" indent="0">
              <a:buNone/>
            </a:pPr>
            <a:r>
              <a:rPr lang="en-US" dirty="0"/>
              <a:t>Developing devices and applications that allow users to be online and communicate via wireless data networks while mobile</a:t>
            </a:r>
          </a:p>
        </p:txBody>
      </p:sp>
      <p:pic>
        <p:nvPicPr>
          <p:cNvPr id="4" name="Picture 3">
            <a:extLst>
              <a:ext uri="{FF2B5EF4-FFF2-40B4-BE49-F238E27FC236}">
                <a16:creationId xmlns:a16="http://schemas.microsoft.com/office/drawing/2014/main" xmlns="" id="{3643DA98-F3B9-1F46-AB83-ABB51AE5AFE6}"/>
              </a:ext>
            </a:extLst>
          </p:cNvPr>
          <p:cNvPicPr>
            <a:picLocks noChangeAspect="1"/>
          </p:cNvPicPr>
          <p:nvPr/>
        </p:nvPicPr>
        <p:blipFill>
          <a:blip r:embed="rId2"/>
          <a:stretch>
            <a:fillRect/>
          </a:stretch>
        </p:blipFill>
        <p:spPr>
          <a:xfrm>
            <a:off x="5204487" y="4360910"/>
            <a:ext cx="2938162" cy="2038350"/>
          </a:xfrm>
          <a:prstGeom prst="rect">
            <a:avLst/>
          </a:prstGeom>
        </p:spPr>
      </p:pic>
      <p:pic>
        <p:nvPicPr>
          <p:cNvPr id="5" name="Picture 4">
            <a:extLst>
              <a:ext uri="{FF2B5EF4-FFF2-40B4-BE49-F238E27FC236}">
                <a16:creationId xmlns:a16="http://schemas.microsoft.com/office/drawing/2014/main" xmlns="" id="{2A93589E-0CBD-A744-B944-5A424554EED4}"/>
              </a:ext>
            </a:extLst>
          </p:cNvPr>
          <p:cNvPicPr>
            <a:picLocks noChangeAspect="1"/>
          </p:cNvPicPr>
          <p:nvPr/>
        </p:nvPicPr>
        <p:blipFill>
          <a:blip r:embed="rId3"/>
          <a:stretch>
            <a:fillRect/>
          </a:stretch>
        </p:blipFill>
        <p:spPr>
          <a:xfrm>
            <a:off x="2840195" y="3359153"/>
            <a:ext cx="4120464" cy="1009650"/>
          </a:xfrm>
          <a:prstGeom prst="rect">
            <a:avLst/>
          </a:prstGeom>
        </p:spPr>
      </p:pic>
      <p:pic>
        <p:nvPicPr>
          <p:cNvPr id="6" name="Picture 5">
            <a:extLst>
              <a:ext uri="{FF2B5EF4-FFF2-40B4-BE49-F238E27FC236}">
                <a16:creationId xmlns:a16="http://schemas.microsoft.com/office/drawing/2014/main" xmlns="" id="{90A94920-7296-BC47-B621-CC48BC2AEC28}"/>
              </a:ext>
            </a:extLst>
          </p:cNvPr>
          <p:cNvPicPr>
            <a:picLocks noChangeAspect="1"/>
          </p:cNvPicPr>
          <p:nvPr/>
        </p:nvPicPr>
        <p:blipFill>
          <a:blip r:embed="rId4"/>
          <a:stretch>
            <a:fillRect/>
          </a:stretch>
        </p:blipFill>
        <p:spPr>
          <a:xfrm>
            <a:off x="2231418" y="4667247"/>
            <a:ext cx="1991332" cy="1561888"/>
          </a:xfrm>
          <a:prstGeom prst="rect">
            <a:avLst/>
          </a:prstGeom>
        </p:spPr>
      </p:pic>
    </p:spTree>
    <p:extLst>
      <p:ext uri="{BB962C8B-B14F-4D97-AF65-F5344CB8AC3E}">
        <p14:creationId xmlns:p14="http://schemas.microsoft.com/office/powerpoint/2010/main" val="17052999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SLIDE_ID_2" val="{A466269C-90EB-4139-AEA3-3CEF0C1BB446}"/>
  <p:tag name="GENSWF_ADVANCE_TIME" val="21.029"/>
  <p:tag name="ISPRING_CUSTOM_TIMING_USED" val="1"/>
</p:tagLst>
</file>

<file path=ppt/theme/theme1.xml><?xml version="1.0" encoding="utf-8"?>
<a:theme xmlns:a="http://schemas.openxmlformats.org/drawingml/2006/main" name="Theme2">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DC811A91-CB18-45D6-9419-650BF40B7ECF}" vid="{598A585A-E07E-4BD6-A205-C0FCB7E06E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3968</TotalTime>
  <Words>498</Words>
  <Application>Microsoft Office PowerPoint</Application>
  <PresentationFormat>Custom</PresentationFormat>
  <Paragraphs>83</Paragraphs>
  <Slides>20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Century Gothic</vt:lpstr>
      <vt:lpstr>Theme2</vt:lpstr>
      <vt:lpstr>Mobile Computing</vt:lpstr>
      <vt:lpstr>Mobile Computing - Definition</vt:lpstr>
      <vt:lpstr>Wired vs. Wireless</vt:lpstr>
      <vt:lpstr>Why Mobile?</vt:lpstr>
      <vt:lpstr>Evolution of mobile computing</vt:lpstr>
      <vt:lpstr>Portability</vt:lpstr>
      <vt:lpstr>Miniaturization</vt:lpstr>
      <vt:lpstr>PowerPoint Presentation</vt:lpstr>
      <vt:lpstr>Connectivity</vt:lpstr>
      <vt:lpstr>Convergence</vt:lpstr>
      <vt:lpstr>Divergence</vt:lpstr>
      <vt:lpstr>Applications (Apps)</vt:lpstr>
      <vt:lpstr>Digital Ecosystem</vt:lpstr>
      <vt:lpstr>Example: Smart phone</vt:lpstr>
      <vt:lpstr>Trends in Mobile: Phone Subscribers</vt:lpstr>
      <vt:lpstr>Trends in Mobile: Phone Subscribers</vt:lpstr>
      <vt:lpstr>Trends in Mobile: Shopping</vt:lpstr>
      <vt:lpstr>Trends in Mobile: Wearables</vt:lpstr>
      <vt:lpstr>Trends in Mobile: Health care</vt:lpstr>
      <vt:lpstr>Trends in Mobile: Smartphone 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Portable Devices</dc:title>
  <dc:creator>Aditi</dc:creator>
  <cp:lastModifiedBy>template</cp:lastModifiedBy>
  <cp:revision>93</cp:revision>
  <dcterms:created xsi:type="dcterms:W3CDTF">2017-09-17T17:41:43Z</dcterms:created>
  <dcterms:modified xsi:type="dcterms:W3CDTF">2018-02-09T16:56:35Z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2007-02-08T00:00:00Z</vt:filetime>
  </property>
  <property fmtid="{D5CDD505-2E9C-101B-9397-08002B2CF9AE}" pid="3" name="Creator">
    <vt:lpwstr>Apple Keynote 3.0.2</vt:lpwstr>
  </property>
  <property fmtid="{D5CDD505-2E9C-101B-9397-08002B2CF9AE}" pid="4" name="LastSaved">
    <vt:filetime>2017-09-17T00:00:00Z</vt:filetime>
  </property>
</Properties>
</file>